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4" r:id="rId4"/>
    <p:sldMasterId id="214748369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Roboto"/>
      <p:regular r:id="rId26"/>
      <p:bold r:id="rId27"/>
      <p:italic r:id="rId28"/>
      <p:boldItalic r:id="rId29"/>
    </p:embeddedFont>
    <p:embeddedFont>
      <p:font typeface="Quicksand"/>
      <p:regular r:id="rId30"/>
      <p:bold r:id="rId31"/>
    </p:embeddedFont>
    <p:embeddedFont>
      <p:font typeface="Helvetica Neue Light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-regular.fntdata"/><Relationship Id="rId25" Type="http://schemas.openxmlformats.org/officeDocument/2006/relationships/slide" Target="slides/slide19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Quicksand-bold.fntdata"/><Relationship Id="rId30" Type="http://schemas.openxmlformats.org/officeDocument/2006/relationships/font" Target="fonts/Quicksand-regular.fntdata"/><Relationship Id="rId11" Type="http://schemas.openxmlformats.org/officeDocument/2006/relationships/slide" Target="slides/slide5.xml"/><Relationship Id="rId33" Type="http://schemas.openxmlformats.org/officeDocument/2006/relationships/font" Target="fonts/HelveticaNeueLight-bold.fntdata"/><Relationship Id="rId10" Type="http://schemas.openxmlformats.org/officeDocument/2006/relationships/slide" Target="slides/slide4.xml"/><Relationship Id="rId32" Type="http://schemas.openxmlformats.org/officeDocument/2006/relationships/font" Target="fonts/HelveticaNeueLight-regular.fntdata"/><Relationship Id="rId13" Type="http://schemas.openxmlformats.org/officeDocument/2006/relationships/slide" Target="slides/slide7.xml"/><Relationship Id="rId35" Type="http://schemas.openxmlformats.org/officeDocument/2006/relationships/font" Target="fonts/HelveticaNeueLight-boldItalic.fntdata"/><Relationship Id="rId12" Type="http://schemas.openxmlformats.org/officeDocument/2006/relationships/slide" Target="slides/slide6.xml"/><Relationship Id="rId34" Type="http://schemas.openxmlformats.org/officeDocument/2006/relationships/font" Target="fonts/HelveticaNeueLight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f2aa04a64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f2aa04a64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209f025a5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209f025a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@Thierry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1ee6058c90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1ee6058c90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23a6f43b6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23a6f43b6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1f21385dda_1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1f21385dda_1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@Thierry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20dfa0a988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20dfa0a988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f3d9fdfd3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f3d9fdfd3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@Elena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20dfa0a988_0_5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120dfa0a988_0_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@Elena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20dfa0a988_0_4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120dfa0a988_0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@Thierry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20dfa0a988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120dfa0a988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fr"/>
              <a:t>Ici par exemple, on a restructuré un paragraphe de texte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fr"/>
              <a:t>Si on se concentre sur la dernière phrase, on a : </a:t>
            </a:r>
            <a:br>
              <a:rPr lang="fr"/>
            </a:br>
            <a:r>
              <a:rPr lang="fr"/>
              <a:t>- déterminé la typologie des différents termes</a:t>
            </a:r>
            <a:br>
              <a:rPr lang="fr"/>
            </a:br>
            <a:r>
              <a:rPr lang="fr"/>
              <a:t>- relié ces termes à des terminologies standard</a:t>
            </a:r>
            <a:br>
              <a:rPr lang="fr"/>
            </a:br>
            <a:r>
              <a:rPr lang="fr"/>
              <a:t>- aligné et hiérarchisé ces concepts entre eux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209f025a5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1209f025a5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39e24bb9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139e24bb9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1ee6058c9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1ee6058c9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1ee6058c90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1ee6058c90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4175e267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4175e267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Version Corneliu 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“””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fr">
                <a:solidFill>
                  <a:schemeClr val="dk1"/>
                </a:solidFill>
              </a:rPr>
              <a:t>Ici vous avez quelques établissements avec lesquels on travaille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fr">
                <a:solidFill>
                  <a:schemeClr val="dk1"/>
                </a:solidFill>
              </a:rPr>
              <a:t>Et pour que ce ne soit pas uniquement des logos sur une slide, il y aura quelques exemples de ce qu’on fait avec eux dans la présentation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“””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1ee6058c90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1ee6058c9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20dfa0a988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20dfa0a988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@Elena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22fc24f4e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22fc24f4e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@Elena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 plupart de la recherche est translationnelle. Cher de trouver la donnée, voire la donnée n’existe pas, ou n’est pas en qualité. Donc besoin d’aller chercher dans des CR médicaux.</a:t>
            </a:r>
            <a:br>
              <a:rPr lang="fr"/>
            </a:br>
            <a:br>
              <a:rPr lang="fr"/>
            </a:br>
            <a:r>
              <a:rPr lang="fr"/>
              <a:t>Et très difficile d’accéder aux données cliniques, particulièrement de qualité, ce qui ralentit vraiment la recherche.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23a6f43b6d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23a6f43b6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@Thierry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4800"/>
              <a:buFont typeface="Quicksand"/>
              <a:buChar char="●"/>
              <a:defRPr sz="48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/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7700" y="4796075"/>
            <a:ext cx="770925" cy="2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 1">
  <p:cSld name="TITLE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53" name="Google Shape;53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uniquement 1">
  <p:cSld name="TITLE_ONLY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/>
        </p:nvSpPr>
        <p:spPr>
          <a:xfrm>
            <a:off x="722250" y="2110050"/>
            <a:ext cx="7699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60B2A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erge 1">
  <p:cSld name="TITLE_AND_BODY_6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 lnSpcReduction="20000"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rps 2">
  <p:cSld name="TITLE_AND_BODY_7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Char char="●"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pic>
        <p:nvPicPr>
          <p:cNvPr id="61" name="Google Shape;6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7700" y="4796075"/>
            <a:ext cx="770925" cy="2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64" name="Google Shape;64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5" name="Google Shape;6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uniquement 7">
  <p:cSld name="TITLE_ONLY_7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Char char="●"/>
              <a:defRPr sz="1800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rps 3">
  <p:cSld name="TITLE_AND_BODY_8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Char char="●"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pic>
        <p:nvPicPr>
          <p:cNvPr id="71" name="Google Shape;71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7700" y="4796075"/>
            <a:ext cx="770925" cy="2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uniquement 2">
  <p:cSld name="TITLE_ONLY_8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/>
          <p:nvPr/>
        </p:nvSpPr>
        <p:spPr>
          <a:xfrm>
            <a:off x="722250" y="2110050"/>
            <a:ext cx="7699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60B2A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"/>
              <a:buChar char="●"/>
              <a:defRPr sz="16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"/>
              <a:buChar char="○"/>
              <a:defRPr sz="16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"/>
              <a:buChar char="■"/>
              <a:defRPr sz="16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"/>
              <a:buChar char="●"/>
              <a:defRPr sz="16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"/>
              <a:buChar char="○"/>
              <a:defRPr sz="16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"/>
              <a:buChar char="■"/>
              <a:defRPr sz="16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"/>
              <a:buChar char="●"/>
              <a:defRPr sz="16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"/>
              <a:buChar char="○"/>
              <a:defRPr sz="16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"/>
              <a:buChar char="■"/>
              <a:defRPr sz="16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cxnSp>
        <p:nvCxnSpPr>
          <p:cNvPr id="13" name="Google Shape;13;p3"/>
          <p:cNvCxnSpPr/>
          <p:nvPr/>
        </p:nvCxnSpPr>
        <p:spPr>
          <a:xfrm>
            <a:off x="1196100" y="772850"/>
            <a:ext cx="6751800" cy="0"/>
          </a:xfrm>
          <a:prstGeom prst="straightConnector1">
            <a:avLst/>
          </a:prstGeom>
          <a:noFill/>
          <a:ln cap="flat" cmpd="sng" w="9525">
            <a:solidFill>
              <a:srgbClr val="60B2A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7700" y="4796075"/>
            <a:ext cx="770925" cy="21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/>
          <p:nvPr>
            <p:ph idx="2" type="body"/>
          </p:nvPr>
        </p:nvSpPr>
        <p:spPr>
          <a:xfrm>
            <a:off x="387900" y="85675"/>
            <a:ext cx="8520600" cy="5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438150" lvl="0" marL="457200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300"/>
              <a:buFont typeface="Quicksand"/>
              <a:buChar char="●"/>
              <a:defRPr sz="33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438150" lvl="1" marL="914400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300"/>
              <a:buFont typeface="Quicksand"/>
              <a:buChar char="○"/>
              <a:defRPr sz="33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438150" lvl="2" marL="1371600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300"/>
              <a:buFont typeface="Quicksand"/>
              <a:buChar char="■"/>
              <a:defRPr sz="33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438150" lvl="3" marL="1828800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300"/>
              <a:buFont typeface="Quicksand"/>
              <a:buChar char="●"/>
              <a:defRPr sz="33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438150" lvl="4" marL="2286000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300"/>
              <a:buFont typeface="Quicksand"/>
              <a:buChar char="○"/>
              <a:defRPr sz="33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438150" lvl="5" marL="2743200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300"/>
              <a:buFont typeface="Quicksand"/>
              <a:buChar char="■"/>
              <a:defRPr sz="33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438150" lvl="6" marL="3200400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300"/>
              <a:buFont typeface="Quicksand"/>
              <a:buChar char="●"/>
              <a:defRPr sz="33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438150" lvl="7" marL="3657600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300"/>
              <a:buFont typeface="Quicksand"/>
              <a:buChar char="○"/>
              <a:defRPr sz="33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438150" lvl="8" marL="4114800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300"/>
              <a:buFont typeface="Quicksand"/>
              <a:buChar char="■"/>
              <a:defRPr sz="33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3">
  <p:cSld name="TITLE_3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76" name="Google Shape;76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4">
  <p:cSld name="TITLE_4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80" name="Google Shape;80;p2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1" name="Google Shape;8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rps 4">
  <p:cSld name="TITLE_AND_BODY_9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4" name="Google Shape;8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85" name="Google Shape;8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7700" y="4796075"/>
            <a:ext cx="770925" cy="2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rps 5">
  <p:cSld name="TITLE_AND_BODY_10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8" name="Google Shape;88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9" name="Google Shape;8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rps 6">
  <p:cSld name="TITLE_AND_BODY_1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5">
  <p:cSld name="TITLE_5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96" name="Google Shape;96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7" name="Google Shape;9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rps 7">
  <p:cSld name="TITLE_AND_BODY_12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1" name="Google Shape;101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6">
  <p:cSld name="TITLE_6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300"/>
              <a:buChar char="●"/>
              <a:defRPr sz="5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300"/>
              <a:buChar char="○"/>
              <a:defRPr sz="53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300"/>
              <a:buChar char="■"/>
              <a:defRPr sz="53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300"/>
              <a:buChar char="●"/>
              <a:defRPr sz="53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300"/>
              <a:buChar char="○"/>
              <a:defRPr sz="53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300"/>
              <a:buChar char="■"/>
              <a:defRPr sz="53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300"/>
              <a:buChar char="●"/>
              <a:defRPr sz="53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300"/>
              <a:buChar char="○"/>
              <a:defRPr sz="53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300"/>
              <a:buChar char="■"/>
              <a:defRPr sz="5300"/>
            </a:lvl9pPr>
          </a:lstStyle>
          <a:p/>
        </p:txBody>
      </p:sp>
      <p:sp>
        <p:nvSpPr>
          <p:cNvPr id="104" name="Google Shape;104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5" name="Google Shape;105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7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9"/>
          <p:cNvSpPr txBox="1"/>
          <p:nvPr>
            <p:ph type="ctrTitle"/>
          </p:nvPr>
        </p:nvSpPr>
        <p:spPr>
          <a:xfrm>
            <a:off x="311722" y="744589"/>
            <a:ext cx="85209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73450" lIns="73450" spcFirstLastPara="1" rIns="73450" wrap="square" tIns="7345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8" name="Google Shape;108;p29"/>
          <p:cNvSpPr txBox="1"/>
          <p:nvPr>
            <p:ph idx="1" type="subTitle"/>
          </p:nvPr>
        </p:nvSpPr>
        <p:spPr>
          <a:xfrm>
            <a:off x="311713" y="2834178"/>
            <a:ext cx="85209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73450" lIns="73450" spcFirstLastPara="1" rIns="73450" wrap="square" tIns="7345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109" name="Google Shape;109;p29"/>
          <p:cNvSpPr txBox="1"/>
          <p:nvPr>
            <p:ph idx="12" type="sldNum"/>
          </p:nvPr>
        </p:nvSpPr>
        <p:spPr>
          <a:xfrm>
            <a:off x="8472822" y="4663304"/>
            <a:ext cx="548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3450" lIns="73450" spcFirstLastPara="1" rIns="73450" wrap="square" tIns="7345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 1">
  <p:cSld name="TITLE_8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0"/>
          <p:cNvSpPr txBox="1"/>
          <p:nvPr>
            <p:ph type="ctrTitle"/>
          </p:nvPr>
        </p:nvSpPr>
        <p:spPr>
          <a:xfrm>
            <a:off x="311722" y="744589"/>
            <a:ext cx="85209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73450" lIns="73450" spcFirstLastPara="1" rIns="73450" wrap="square" tIns="7345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2" name="Google Shape;112;p30"/>
          <p:cNvSpPr txBox="1"/>
          <p:nvPr>
            <p:ph idx="1" type="subTitle"/>
          </p:nvPr>
        </p:nvSpPr>
        <p:spPr>
          <a:xfrm>
            <a:off x="311713" y="2834178"/>
            <a:ext cx="85209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73450" lIns="73450" spcFirstLastPara="1" rIns="73450" wrap="square" tIns="7345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113" name="Google Shape;113;p30"/>
          <p:cNvSpPr txBox="1"/>
          <p:nvPr>
            <p:ph idx="12" type="sldNum"/>
          </p:nvPr>
        </p:nvSpPr>
        <p:spPr>
          <a:xfrm>
            <a:off x="8472822" y="4663304"/>
            <a:ext cx="548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3450" lIns="73450" spcFirstLastPara="1" rIns="73450" wrap="square" tIns="7345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rps 1">
  <p:cSld name="TITLE_AND_BODY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"/>
              <a:buChar char="●"/>
              <a:defRPr sz="16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"/>
              <a:buChar char="○"/>
              <a:defRPr sz="16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"/>
              <a:buChar char="■"/>
              <a:defRPr sz="16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"/>
              <a:buChar char="●"/>
              <a:defRPr sz="16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"/>
              <a:buChar char="○"/>
              <a:defRPr sz="16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"/>
              <a:buChar char="■"/>
              <a:defRPr sz="16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"/>
              <a:buChar char="●"/>
              <a:defRPr sz="16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"/>
              <a:buChar char="○"/>
              <a:defRPr sz="16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"/>
              <a:buChar char="■"/>
              <a:defRPr sz="16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cxnSp>
        <p:nvCxnSpPr>
          <p:cNvPr id="18" name="Google Shape;18;p4"/>
          <p:cNvCxnSpPr/>
          <p:nvPr/>
        </p:nvCxnSpPr>
        <p:spPr>
          <a:xfrm>
            <a:off x="1196100" y="1230050"/>
            <a:ext cx="6751800" cy="0"/>
          </a:xfrm>
          <a:prstGeom prst="straightConnector1">
            <a:avLst/>
          </a:prstGeom>
          <a:noFill/>
          <a:ln cap="flat" cmpd="sng" w="9525">
            <a:solidFill>
              <a:srgbClr val="60B2A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7700" y="4796075"/>
            <a:ext cx="770925" cy="21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>
            <p:ph idx="2" type="body"/>
          </p:nvPr>
        </p:nvSpPr>
        <p:spPr>
          <a:xfrm>
            <a:off x="311700" y="161875"/>
            <a:ext cx="8520600" cy="5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457200" lvl="0" marL="457200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600"/>
              <a:buFont typeface="Quicksand"/>
              <a:buChar char="●"/>
              <a:defRPr sz="36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457200" lvl="1" marL="914400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600"/>
              <a:buFont typeface="Quicksand"/>
              <a:buChar char="○"/>
              <a:defRPr sz="36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457200" lvl="2" marL="1371600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600"/>
              <a:buFont typeface="Quicksand"/>
              <a:buChar char="■"/>
              <a:defRPr sz="36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457200" lvl="3" marL="1828800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600"/>
              <a:buFont typeface="Quicksand"/>
              <a:buChar char="●"/>
              <a:defRPr sz="36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457200" lvl="4" marL="2286000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600"/>
              <a:buFont typeface="Quicksand"/>
              <a:buChar char="○"/>
              <a:defRPr sz="36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457200" lvl="5" marL="2743200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600"/>
              <a:buFont typeface="Quicksand"/>
              <a:buChar char="■"/>
              <a:defRPr sz="36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457200" lvl="6" marL="3200400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600"/>
              <a:buFont typeface="Quicksand"/>
              <a:buChar char="●"/>
              <a:defRPr sz="36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457200" lvl="7" marL="3657600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600"/>
              <a:buFont typeface="Quicksand"/>
              <a:buChar char="○"/>
              <a:defRPr sz="36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457200" lvl="8" marL="4114800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600"/>
              <a:buFont typeface="Quicksand"/>
              <a:buChar char="■"/>
              <a:defRPr sz="36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rps #1">
  <p:cSld name="TITLE_AND_BODY_13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Quicksand"/>
              <a:buChar char="●"/>
              <a:defRPr sz="1400">
                <a:solidFill>
                  <a:srgbClr val="595959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○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■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●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○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■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●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○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■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cxnSp>
        <p:nvCxnSpPr>
          <p:cNvPr id="116" name="Google Shape;116;p31"/>
          <p:cNvCxnSpPr/>
          <p:nvPr/>
        </p:nvCxnSpPr>
        <p:spPr>
          <a:xfrm>
            <a:off x="1196100" y="772850"/>
            <a:ext cx="6751800" cy="0"/>
          </a:xfrm>
          <a:prstGeom prst="straightConnector1">
            <a:avLst/>
          </a:prstGeom>
          <a:noFill/>
          <a:ln cap="flat" cmpd="sng" w="9525">
            <a:solidFill>
              <a:srgbClr val="60B2A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7" name="Google Shape;11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7700" y="4796075"/>
            <a:ext cx="770925" cy="21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1"/>
          <p:cNvSpPr txBox="1"/>
          <p:nvPr>
            <p:ph type="title"/>
          </p:nvPr>
        </p:nvSpPr>
        <p:spPr>
          <a:xfrm>
            <a:off x="569150" y="124050"/>
            <a:ext cx="80946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rps #1 1">
  <p:cSld name="TITLE_AND_BODY_14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Quicksand"/>
              <a:buChar char="●"/>
              <a:defRPr sz="1400">
                <a:solidFill>
                  <a:srgbClr val="595959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○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■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●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○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■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●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○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■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cxnSp>
        <p:nvCxnSpPr>
          <p:cNvPr id="121" name="Google Shape;121;p32"/>
          <p:cNvCxnSpPr/>
          <p:nvPr/>
        </p:nvCxnSpPr>
        <p:spPr>
          <a:xfrm>
            <a:off x="1196100" y="772850"/>
            <a:ext cx="6751800" cy="0"/>
          </a:xfrm>
          <a:prstGeom prst="straightConnector1">
            <a:avLst/>
          </a:prstGeom>
          <a:noFill/>
          <a:ln cap="flat" cmpd="sng" w="9525">
            <a:solidFill>
              <a:srgbClr val="60B2A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2" name="Google Shape;12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7700" y="4796075"/>
            <a:ext cx="770925" cy="21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2"/>
          <p:cNvSpPr txBox="1"/>
          <p:nvPr>
            <p:ph type="title"/>
          </p:nvPr>
        </p:nvSpPr>
        <p:spPr>
          <a:xfrm>
            <a:off x="569150" y="124050"/>
            <a:ext cx="80946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rps #1 2">
  <p:cSld name="TITLE_AND_BODY_15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Quicksand"/>
              <a:buChar char="●"/>
              <a:defRPr sz="1400">
                <a:solidFill>
                  <a:srgbClr val="595959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○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■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●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○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■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●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○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■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cxnSp>
        <p:nvCxnSpPr>
          <p:cNvPr id="126" name="Google Shape;126;p33"/>
          <p:cNvCxnSpPr/>
          <p:nvPr/>
        </p:nvCxnSpPr>
        <p:spPr>
          <a:xfrm>
            <a:off x="1196100" y="772850"/>
            <a:ext cx="6751800" cy="0"/>
          </a:xfrm>
          <a:prstGeom prst="straightConnector1">
            <a:avLst/>
          </a:prstGeom>
          <a:noFill/>
          <a:ln cap="flat" cmpd="sng" w="9525">
            <a:solidFill>
              <a:srgbClr val="60B2A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7" name="Google Shape;127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7700" y="4796075"/>
            <a:ext cx="770925" cy="21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3"/>
          <p:cNvSpPr txBox="1"/>
          <p:nvPr>
            <p:ph type="title"/>
          </p:nvPr>
        </p:nvSpPr>
        <p:spPr>
          <a:xfrm>
            <a:off x="569150" y="124050"/>
            <a:ext cx="80946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rps #1 3">
  <p:cSld name="TITLE_AND_BODY_16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Quicksand"/>
              <a:buChar char="●"/>
              <a:defRPr sz="1400">
                <a:solidFill>
                  <a:srgbClr val="595959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○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■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●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○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■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●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○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■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cxnSp>
        <p:nvCxnSpPr>
          <p:cNvPr id="131" name="Google Shape;131;p34"/>
          <p:cNvCxnSpPr/>
          <p:nvPr/>
        </p:nvCxnSpPr>
        <p:spPr>
          <a:xfrm>
            <a:off x="1196100" y="772850"/>
            <a:ext cx="6751800" cy="0"/>
          </a:xfrm>
          <a:prstGeom prst="straightConnector1">
            <a:avLst/>
          </a:prstGeom>
          <a:noFill/>
          <a:ln cap="flat" cmpd="sng" w="9525">
            <a:solidFill>
              <a:srgbClr val="60B2A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2" name="Google Shape;132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7700" y="4796075"/>
            <a:ext cx="770925" cy="21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4"/>
          <p:cNvSpPr txBox="1"/>
          <p:nvPr>
            <p:ph type="title"/>
          </p:nvPr>
        </p:nvSpPr>
        <p:spPr>
          <a:xfrm>
            <a:off x="569150" y="124050"/>
            <a:ext cx="80946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rps #1 4">
  <p:cSld name="TITLE_AND_BODY_17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Quicksand"/>
              <a:buChar char="●"/>
              <a:defRPr sz="1400">
                <a:solidFill>
                  <a:srgbClr val="595959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○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■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●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○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■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●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○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■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cxnSp>
        <p:nvCxnSpPr>
          <p:cNvPr id="136" name="Google Shape;136;p35"/>
          <p:cNvCxnSpPr/>
          <p:nvPr/>
        </p:nvCxnSpPr>
        <p:spPr>
          <a:xfrm>
            <a:off x="1196100" y="772850"/>
            <a:ext cx="6751800" cy="0"/>
          </a:xfrm>
          <a:prstGeom prst="straightConnector1">
            <a:avLst/>
          </a:prstGeom>
          <a:noFill/>
          <a:ln cap="flat" cmpd="sng" w="9525">
            <a:solidFill>
              <a:srgbClr val="60B2A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7" name="Google Shape;137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7700" y="4796075"/>
            <a:ext cx="770925" cy="21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5"/>
          <p:cNvSpPr txBox="1"/>
          <p:nvPr>
            <p:ph type="title"/>
          </p:nvPr>
        </p:nvSpPr>
        <p:spPr>
          <a:xfrm>
            <a:off x="569150" y="124050"/>
            <a:ext cx="80946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rps #1 5">
  <p:cSld name="TITLE_AND_BODY_18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Quicksand"/>
              <a:buChar char="●"/>
              <a:defRPr sz="1400">
                <a:solidFill>
                  <a:srgbClr val="595959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○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■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●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○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■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●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○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■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cxnSp>
        <p:nvCxnSpPr>
          <p:cNvPr id="141" name="Google Shape;141;p36"/>
          <p:cNvCxnSpPr/>
          <p:nvPr/>
        </p:nvCxnSpPr>
        <p:spPr>
          <a:xfrm>
            <a:off x="1196100" y="772850"/>
            <a:ext cx="6751800" cy="0"/>
          </a:xfrm>
          <a:prstGeom prst="straightConnector1">
            <a:avLst/>
          </a:prstGeom>
          <a:noFill/>
          <a:ln cap="flat" cmpd="sng" w="9525">
            <a:solidFill>
              <a:srgbClr val="60B2A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2" name="Google Shape;142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7700" y="4796075"/>
            <a:ext cx="770925" cy="21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6"/>
          <p:cNvSpPr txBox="1"/>
          <p:nvPr>
            <p:ph type="title"/>
          </p:nvPr>
        </p:nvSpPr>
        <p:spPr>
          <a:xfrm>
            <a:off x="569150" y="124050"/>
            <a:ext cx="80946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rps #1 6">
  <p:cSld name="TITLE_AND_BODY_19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Quicksand"/>
              <a:buChar char="●"/>
              <a:defRPr sz="1400">
                <a:solidFill>
                  <a:srgbClr val="595959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○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■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●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○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■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●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○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■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cxnSp>
        <p:nvCxnSpPr>
          <p:cNvPr id="146" name="Google Shape;146;p37"/>
          <p:cNvCxnSpPr/>
          <p:nvPr/>
        </p:nvCxnSpPr>
        <p:spPr>
          <a:xfrm>
            <a:off x="1196100" y="772850"/>
            <a:ext cx="6751800" cy="0"/>
          </a:xfrm>
          <a:prstGeom prst="straightConnector1">
            <a:avLst/>
          </a:prstGeom>
          <a:noFill/>
          <a:ln cap="flat" cmpd="sng" w="9525">
            <a:solidFill>
              <a:srgbClr val="60B2A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7" name="Google Shape;147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7700" y="4796075"/>
            <a:ext cx="770925" cy="21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7"/>
          <p:cNvSpPr txBox="1"/>
          <p:nvPr>
            <p:ph type="title"/>
          </p:nvPr>
        </p:nvSpPr>
        <p:spPr>
          <a:xfrm>
            <a:off x="569150" y="124050"/>
            <a:ext cx="80946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#1" type="secHead">
  <p:cSld name="SECTION_HEADER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4500"/>
              <a:buFont typeface="Quicksand"/>
              <a:buChar char="●"/>
              <a:defRPr sz="45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/>
        </p:txBody>
      </p:sp>
      <p:pic>
        <p:nvPicPr>
          <p:cNvPr id="153" name="Google Shape;153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7700" y="4796075"/>
            <a:ext cx="770925" cy="2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rps #1" type="tx">
  <p:cSld name="TITLE_AND_BODY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Quicksand"/>
              <a:buChar char="●"/>
              <a:defRPr sz="1400">
                <a:solidFill>
                  <a:srgbClr val="595959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○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■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●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○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■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●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○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■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cxnSp>
        <p:nvCxnSpPr>
          <p:cNvPr id="156" name="Google Shape;156;p40"/>
          <p:cNvCxnSpPr/>
          <p:nvPr/>
        </p:nvCxnSpPr>
        <p:spPr>
          <a:xfrm>
            <a:off x="1196100" y="772850"/>
            <a:ext cx="6751800" cy="0"/>
          </a:xfrm>
          <a:prstGeom prst="straightConnector1">
            <a:avLst/>
          </a:prstGeom>
          <a:noFill/>
          <a:ln cap="flat" cmpd="sng" w="9525">
            <a:solidFill>
              <a:srgbClr val="60B2A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7" name="Google Shape;157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7700" y="4796075"/>
            <a:ext cx="770925" cy="21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0"/>
          <p:cNvSpPr txBox="1"/>
          <p:nvPr>
            <p:ph type="title"/>
          </p:nvPr>
        </p:nvSpPr>
        <p:spPr>
          <a:xfrm>
            <a:off x="569150" y="124050"/>
            <a:ext cx="80946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et corps #2">
  <p:cSld name="TITLE_AND_BODY_11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1"/>
          <p:cNvSpPr txBox="1"/>
          <p:nvPr>
            <p:ph idx="1" type="body"/>
          </p:nvPr>
        </p:nvSpPr>
        <p:spPr>
          <a:xfrm>
            <a:off x="311700" y="1152475"/>
            <a:ext cx="3999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Quicksand"/>
              <a:buChar char="●"/>
              <a:defRPr sz="1400">
                <a:solidFill>
                  <a:srgbClr val="595959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○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■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●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○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■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●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○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■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cxnSp>
        <p:nvCxnSpPr>
          <p:cNvPr id="161" name="Google Shape;161;p41"/>
          <p:cNvCxnSpPr/>
          <p:nvPr/>
        </p:nvCxnSpPr>
        <p:spPr>
          <a:xfrm>
            <a:off x="1196100" y="772850"/>
            <a:ext cx="6751800" cy="0"/>
          </a:xfrm>
          <a:prstGeom prst="straightConnector1">
            <a:avLst/>
          </a:prstGeom>
          <a:noFill/>
          <a:ln cap="flat" cmpd="sng" w="9525">
            <a:solidFill>
              <a:srgbClr val="60B2A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2" name="Google Shape;16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7700" y="4796075"/>
            <a:ext cx="770925" cy="21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41"/>
          <p:cNvSpPr txBox="1"/>
          <p:nvPr>
            <p:ph type="title"/>
          </p:nvPr>
        </p:nvSpPr>
        <p:spPr>
          <a:xfrm>
            <a:off x="569150" y="124050"/>
            <a:ext cx="80946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None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164" name="Google Shape;164;p41"/>
          <p:cNvSpPr txBox="1"/>
          <p:nvPr>
            <p:ph idx="2" type="body"/>
          </p:nvPr>
        </p:nvSpPr>
        <p:spPr>
          <a:xfrm>
            <a:off x="4595775" y="1252175"/>
            <a:ext cx="3999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Quicksand"/>
              <a:buChar char="●"/>
              <a:defRPr sz="1400">
                <a:solidFill>
                  <a:srgbClr val="595959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○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■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●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○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■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●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○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Quicksand"/>
              <a:buChar char="■"/>
              <a:defRPr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300"/>
              <a:buFont typeface="Quicksand"/>
              <a:buChar char="●"/>
              <a:defRPr sz="33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Font typeface="Quicksand"/>
              <a:buChar char="○"/>
              <a:defRPr sz="3300"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Font typeface="Quicksand"/>
              <a:buChar char="■"/>
              <a:defRPr sz="3300"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Font typeface="Quicksand"/>
              <a:buChar char="●"/>
              <a:defRPr sz="3300"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Font typeface="Quicksand"/>
              <a:buChar char="○"/>
              <a:defRPr sz="3300"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Font typeface="Quicksand"/>
              <a:buChar char="■"/>
              <a:defRPr sz="3300"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Font typeface="Quicksand"/>
              <a:buChar char="●"/>
              <a:defRPr sz="3300"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Font typeface="Quicksand"/>
              <a:buChar char="○"/>
              <a:defRPr sz="3300"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Font typeface="Quicksand"/>
              <a:buChar char="■"/>
              <a:defRPr sz="3300"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Font typeface="Quicksand"/>
              <a:buChar char="●"/>
              <a:defRPr sz="1600">
                <a:latin typeface="Quicksand"/>
                <a:ea typeface="Quicksand"/>
                <a:cs typeface="Quicksand"/>
                <a:sym typeface="Quicksand"/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Font typeface="Quicksand"/>
              <a:buChar char="○"/>
              <a:defRPr sz="1600">
                <a:latin typeface="Quicksand"/>
                <a:ea typeface="Quicksand"/>
                <a:cs typeface="Quicksand"/>
                <a:sym typeface="Quicksand"/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Font typeface="Quicksand"/>
              <a:buChar char="■"/>
              <a:defRPr sz="1600">
                <a:latin typeface="Quicksand"/>
                <a:ea typeface="Quicksand"/>
                <a:cs typeface="Quicksand"/>
                <a:sym typeface="Quicksand"/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Font typeface="Quicksand"/>
              <a:buChar char="●"/>
              <a:defRPr sz="1600">
                <a:latin typeface="Quicksand"/>
                <a:ea typeface="Quicksand"/>
                <a:cs typeface="Quicksand"/>
                <a:sym typeface="Quicksand"/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Font typeface="Quicksand"/>
              <a:buChar char="○"/>
              <a:defRPr sz="1600">
                <a:latin typeface="Quicksand"/>
                <a:ea typeface="Quicksand"/>
                <a:cs typeface="Quicksand"/>
                <a:sym typeface="Quicksand"/>
              </a:defRPr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Font typeface="Quicksand"/>
              <a:buChar char="■"/>
              <a:defRPr sz="1600">
                <a:latin typeface="Quicksand"/>
                <a:ea typeface="Quicksand"/>
                <a:cs typeface="Quicksand"/>
                <a:sym typeface="Quicksand"/>
              </a:defRPr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Font typeface="Quicksand"/>
              <a:buChar char="●"/>
              <a:defRPr sz="1600">
                <a:latin typeface="Quicksand"/>
                <a:ea typeface="Quicksand"/>
                <a:cs typeface="Quicksand"/>
                <a:sym typeface="Quicksand"/>
              </a:defRPr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Font typeface="Quicksand"/>
              <a:buChar char="○"/>
              <a:defRPr sz="1600">
                <a:latin typeface="Quicksand"/>
                <a:ea typeface="Quicksand"/>
                <a:cs typeface="Quicksand"/>
                <a:sym typeface="Quicksand"/>
              </a:defRPr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Font typeface="Quicksand"/>
              <a:buChar char="■"/>
              <a:defRPr sz="1600"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Font typeface="Quicksand"/>
              <a:buChar char="●"/>
              <a:defRPr sz="1600">
                <a:latin typeface="Quicksand"/>
                <a:ea typeface="Quicksand"/>
                <a:cs typeface="Quicksand"/>
                <a:sym typeface="Quicksand"/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Font typeface="Quicksand"/>
              <a:buChar char="○"/>
              <a:defRPr sz="1600">
                <a:latin typeface="Quicksand"/>
                <a:ea typeface="Quicksand"/>
                <a:cs typeface="Quicksand"/>
                <a:sym typeface="Quicksand"/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Font typeface="Quicksand"/>
              <a:buChar char="■"/>
              <a:defRPr sz="1600">
                <a:latin typeface="Quicksand"/>
                <a:ea typeface="Quicksand"/>
                <a:cs typeface="Quicksand"/>
                <a:sym typeface="Quicksand"/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Font typeface="Quicksand"/>
              <a:buChar char="●"/>
              <a:defRPr sz="1600">
                <a:latin typeface="Quicksand"/>
                <a:ea typeface="Quicksand"/>
                <a:cs typeface="Quicksand"/>
                <a:sym typeface="Quicksand"/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Font typeface="Quicksand"/>
              <a:buChar char="○"/>
              <a:defRPr sz="1600">
                <a:latin typeface="Quicksand"/>
                <a:ea typeface="Quicksand"/>
                <a:cs typeface="Quicksand"/>
                <a:sym typeface="Quicksand"/>
              </a:defRPr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Font typeface="Quicksand"/>
              <a:buChar char="■"/>
              <a:defRPr sz="1600">
                <a:latin typeface="Quicksand"/>
                <a:ea typeface="Quicksand"/>
                <a:cs typeface="Quicksand"/>
                <a:sym typeface="Quicksand"/>
              </a:defRPr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Font typeface="Quicksand"/>
              <a:buChar char="●"/>
              <a:defRPr sz="1600">
                <a:latin typeface="Quicksand"/>
                <a:ea typeface="Quicksand"/>
                <a:cs typeface="Quicksand"/>
                <a:sym typeface="Quicksand"/>
              </a:defRPr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Font typeface="Quicksand"/>
              <a:buChar char="○"/>
              <a:defRPr sz="1600">
                <a:latin typeface="Quicksand"/>
                <a:ea typeface="Quicksand"/>
                <a:cs typeface="Quicksand"/>
                <a:sym typeface="Quicksand"/>
              </a:defRPr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Font typeface="Quicksand"/>
              <a:buChar char="■"/>
              <a:defRPr sz="1600"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pic>
        <p:nvPicPr>
          <p:cNvPr id="25" name="Google Shape;2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7700" y="4796075"/>
            <a:ext cx="770925" cy="2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 1">
  <p:cSld name="TITLE_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200"/>
              <a:buFont typeface="Quicksand"/>
              <a:buChar char="●"/>
              <a:defRPr sz="5200">
                <a:solidFill>
                  <a:srgbClr val="595959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200"/>
              <a:buFont typeface="Quicksand"/>
              <a:buChar char="○"/>
              <a:defRPr sz="5200">
                <a:solidFill>
                  <a:srgbClr val="595959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200"/>
              <a:buFont typeface="Quicksand"/>
              <a:buChar char="■"/>
              <a:defRPr sz="5200">
                <a:solidFill>
                  <a:srgbClr val="595959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200"/>
              <a:buFont typeface="Quicksand"/>
              <a:buChar char="●"/>
              <a:defRPr sz="5200">
                <a:solidFill>
                  <a:srgbClr val="595959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200"/>
              <a:buFont typeface="Quicksand"/>
              <a:buChar char="○"/>
              <a:defRPr sz="5200">
                <a:solidFill>
                  <a:srgbClr val="595959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200"/>
              <a:buFont typeface="Quicksand"/>
              <a:buChar char="■"/>
              <a:defRPr sz="5200">
                <a:solidFill>
                  <a:srgbClr val="595959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200"/>
              <a:buFont typeface="Quicksand"/>
              <a:buChar char="●"/>
              <a:defRPr sz="5200">
                <a:solidFill>
                  <a:srgbClr val="595959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200"/>
              <a:buFont typeface="Quicksand"/>
              <a:buChar char="○"/>
              <a:defRPr sz="5200">
                <a:solidFill>
                  <a:srgbClr val="595959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200"/>
              <a:buFont typeface="Quicksand"/>
              <a:buChar char="■"/>
              <a:defRPr sz="5200">
                <a:solidFill>
                  <a:srgbClr val="595959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169" name="Google Shape;169;p4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Quicksand"/>
              <a:buNone/>
              <a:defRPr sz="2800">
                <a:solidFill>
                  <a:srgbClr val="595959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Quicksand"/>
              <a:buNone/>
              <a:defRPr sz="2800">
                <a:solidFill>
                  <a:srgbClr val="595959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Quicksand"/>
              <a:buNone/>
              <a:defRPr sz="2800">
                <a:solidFill>
                  <a:srgbClr val="595959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Quicksand"/>
              <a:buNone/>
              <a:defRPr sz="2800">
                <a:solidFill>
                  <a:srgbClr val="595959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Quicksand"/>
              <a:buNone/>
              <a:defRPr sz="2800">
                <a:solidFill>
                  <a:srgbClr val="595959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Quicksand"/>
              <a:buNone/>
              <a:defRPr sz="2800">
                <a:solidFill>
                  <a:srgbClr val="595959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Quicksand"/>
              <a:buNone/>
              <a:defRPr sz="2800">
                <a:solidFill>
                  <a:srgbClr val="595959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Quicksand"/>
              <a:buNone/>
              <a:defRPr sz="2800">
                <a:solidFill>
                  <a:srgbClr val="595959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Quicksand"/>
              <a:buNone/>
              <a:defRPr sz="2800">
                <a:solidFill>
                  <a:srgbClr val="595959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rps 2">
  <p:cSld name="TITLE_AND_BODY_7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4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000"/>
              <a:buFont typeface="Quicksand"/>
              <a:buChar char="●"/>
              <a:defRPr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pic>
        <p:nvPicPr>
          <p:cNvPr id="172" name="Google Shape;172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7700" y="4796075"/>
            <a:ext cx="770925" cy="2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175" name="Google Shape;175;p4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6" name="Google Shape;176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4">
  <p:cSld name="TITLE_4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179" name="Google Shape;179;p4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0" name="Google Shape;180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rps 4">
  <p:cSld name="TITLE_AND_BODY_9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3" name="Google Shape;183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84" name="Google Shape;184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7700" y="4796075"/>
            <a:ext cx="770925" cy="2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14">
  <p:cSld name="TITLE_AND_BODY_14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"/>
              <a:buChar char="●"/>
              <a:defRPr sz="16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"/>
              <a:buChar char="○"/>
              <a:defRPr sz="16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"/>
              <a:buChar char="■"/>
              <a:defRPr sz="16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"/>
              <a:buChar char="●"/>
              <a:defRPr sz="16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"/>
              <a:buChar char="○"/>
              <a:defRPr sz="16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"/>
              <a:buChar char="■"/>
              <a:defRPr sz="16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"/>
              <a:buChar char="●"/>
              <a:defRPr sz="16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"/>
              <a:buChar char="○"/>
              <a:defRPr sz="16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Quicksand"/>
              <a:buChar char="■"/>
              <a:defRPr sz="16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cxnSp>
        <p:nvCxnSpPr>
          <p:cNvPr id="187" name="Google Shape;187;p48"/>
          <p:cNvCxnSpPr/>
          <p:nvPr/>
        </p:nvCxnSpPr>
        <p:spPr>
          <a:xfrm>
            <a:off x="1196100" y="772850"/>
            <a:ext cx="6751800" cy="0"/>
          </a:xfrm>
          <a:prstGeom prst="straightConnector1">
            <a:avLst/>
          </a:prstGeom>
          <a:noFill/>
          <a:ln cap="flat" cmpd="sng" w="9525">
            <a:solidFill>
              <a:srgbClr val="60B2A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8" name="Google Shape;188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7700" y="4796075"/>
            <a:ext cx="770925" cy="21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8"/>
          <p:cNvSpPr txBox="1"/>
          <p:nvPr>
            <p:ph idx="2" type="body"/>
          </p:nvPr>
        </p:nvSpPr>
        <p:spPr>
          <a:xfrm>
            <a:off x="387900" y="85675"/>
            <a:ext cx="85206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438150" lvl="0" marL="457200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300"/>
              <a:buFont typeface="Quicksand"/>
              <a:buChar char="●"/>
              <a:defRPr sz="33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438150" lvl="1" marL="914400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300"/>
              <a:buFont typeface="Quicksand"/>
              <a:buChar char="○"/>
              <a:defRPr sz="33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438150" lvl="2" marL="1371600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300"/>
              <a:buFont typeface="Quicksand"/>
              <a:buChar char="■"/>
              <a:defRPr sz="33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438150" lvl="3" marL="1828800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300"/>
              <a:buFont typeface="Quicksand"/>
              <a:buChar char="●"/>
              <a:defRPr sz="33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438150" lvl="4" marL="2286000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300"/>
              <a:buFont typeface="Quicksand"/>
              <a:buChar char="○"/>
              <a:defRPr sz="33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438150" lvl="5" marL="2743200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300"/>
              <a:buFont typeface="Quicksand"/>
              <a:buChar char="■"/>
              <a:defRPr sz="33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438150" lvl="6" marL="3200400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300"/>
              <a:buFont typeface="Quicksand"/>
              <a:buChar char="●"/>
              <a:defRPr sz="33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438150" lvl="7" marL="3657600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300"/>
              <a:buFont typeface="Quicksand"/>
              <a:buChar char="○"/>
              <a:defRPr sz="33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438150" lvl="8" marL="4114800" rtl="0" algn="ctr"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ts val="3300"/>
              <a:buFont typeface="Quicksand"/>
              <a:buChar char="■"/>
              <a:defRPr sz="33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38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217700" y="4796075"/>
            <a:ext cx="770925" cy="2117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png"/><Relationship Id="rId4" Type="http://schemas.openxmlformats.org/officeDocument/2006/relationships/image" Target="../media/image32.png"/><Relationship Id="rId5" Type="http://schemas.openxmlformats.org/officeDocument/2006/relationships/image" Target="../media/image4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0.png"/><Relationship Id="rId4" Type="http://schemas.openxmlformats.org/officeDocument/2006/relationships/image" Target="../media/image38.png"/><Relationship Id="rId9" Type="http://schemas.openxmlformats.org/officeDocument/2006/relationships/image" Target="../media/image47.png"/><Relationship Id="rId5" Type="http://schemas.openxmlformats.org/officeDocument/2006/relationships/image" Target="../media/image37.png"/><Relationship Id="rId6" Type="http://schemas.openxmlformats.org/officeDocument/2006/relationships/image" Target="../media/image33.png"/><Relationship Id="rId7" Type="http://schemas.openxmlformats.org/officeDocument/2006/relationships/image" Target="../media/image43.png"/><Relationship Id="rId8" Type="http://schemas.openxmlformats.org/officeDocument/2006/relationships/image" Target="../media/image46.png"/><Relationship Id="rId11" Type="http://schemas.openxmlformats.org/officeDocument/2006/relationships/image" Target="../media/image44.png"/><Relationship Id="rId10" Type="http://schemas.openxmlformats.org/officeDocument/2006/relationships/image" Target="../media/image49.png"/><Relationship Id="rId13" Type="http://schemas.openxmlformats.org/officeDocument/2006/relationships/image" Target="../media/image48.png"/><Relationship Id="rId12" Type="http://schemas.openxmlformats.org/officeDocument/2006/relationships/image" Target="../media/image42.png"/><Relationship Id="rId15" Type="http://schemas.openxmlformats.org/officeDocument/2006/relationships/image" Target="../media/image53.png"/><Relationship Id="rId14" Type="http://schemas.openxmlformats.org/officeDocument/2006/relationships/image" Target="../media/image45.png"/><Relationship Id="rId17" Type="http://schemas.openxmlformats.org/officeDocument/2006/relationships/image" Target="../media/image52.png"/><Relationship Id="rId16" Type="http://schemas.openxmlformats.org/officeDocument/2006/relationships/image" Target="../media/image5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4.png"/><Relationship Id="rId4" Type="http://schemas.openxmlformats.org/officeDocument/2006/relationships/image" Target="../media/image5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6.png"/><Relationship Id="rId4" Type="http://schemas.openxmlformats.org/officeDocument/2006/relationships/image" Target="../media/image5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5.png"/><Relationship Id="rId4" Type="http://schemas.openxmlformats.org/officeDocument/2006/relationships/image" Target="../media/image65.png"/><Relationship Id="rId9" Type="http://schemas.openxmlformats.org/officeDocument/2006/relationships/image" Target="../media/image61.png"/><Relationship Id="rId5" Type="http://schemas.openxmlformats.org/officeDocument/2006/relationships/image" Target="../media/image58.png"/><Relationship Id="rId6" Type="http://schemas.openxmlformats.org/officeDocument/2006/relationships/image" Target="../media/image60.png"/><Relationship Id="rId7" Type="http://schemas.openxmlformats.org/officeDocument/2006/relationships/image" Target="../media/image57.png"/><Relationship Id="rId8" Type="http://schemas.openxmlformats.org/officeDocument/2006/relationships/image" Target="../media/image6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9.png"/><Relationship Id="rId4" Type="http://schemas.openxmlformats.org/officeDocument/2006/relationships/image" Target="../media/image6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jpg"/><Relationship Id="rId4" Type="http://schemas.openxmlformats.org/officeDocument/2006/relationships/image" Target="../media/image6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23.png"/><Relationship Id="rId5" Type="http://schemas.openxmlformats.org/officeDocument/2006/relationships/image" Target="../media/image12.png"/><Relationship Id="rId6" Type="http://schemas.openxmlformats.org/officeDocument/2006/relationships/image" Target="../media/image27.jpg"/><Relationship Id="rId7" Type="http://schemas.openxmlformats.org/officeDocument/2006/relationships/image" Target="../media/image63.png"/><Relationship Id="rId8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20.png"/><Relationship Id="rId5" Type="http://schemas.openxmlformats.org/officeDocument/2006/relationships/image" Target="../media/image19.png"/><Relationship Id="rId6" Type="http://schemas.openxmlformats.org/officeDocument/2006/relationships/image" Target="../media/image15.png"/><Relationship Id="rId7" Type="http://schemas.openxmlformats.org/officeDocument/2006/relationships/image" Target="../media/image14.png"/><Relationship Id="rId8" Type="http://schemas.openxmlformats.org/officeDocument/2006/relationships/image" Target="../media/image26.png"/><Relationship Id="rId11" Type="http://schemas.openxmlformats.org/officeDocument/2006/relationships/image" Target="../media/image24.jpg"/><Relationship Id="rId10" Type="http://schemas.openxmlformats.org/officeDocument/2006/relationships/image" Target="../media/image18.png"/><Relationship Id="rId13" Type="http://schemas.openxmlformats.org/officeDocument/2006/relationships/image" Target="../media/image22.png"/><Relationship Id="rId12" Type="http://schemas.openxmlformats.org/officeDocument/2006/relationships/image" Target="../media/image25.png"/><Relationship Id="rId15" Type="http://schemas.openxmlformats.org/officeDocument/2006/relationships/image" Target="../media/image28.png"/><Relationship Id="rId14" Type="http://schemas.openxmlformats.org/officeDocument/2006/relationships/image" Target="../media/image31.png"/><Relationship Id="rId16" Type="http://schemas.openxmlformats.org/officeDocument/2006/relationships/image" Target="../media/image2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0B2A2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9"/>
          <p:cNvSpPr txBox="1"/>
          <p:nvPr/>
        </p:nvSpPr>
        <p:spPr>
          <a:xfrm>
            <a:off x="311700" y="3003375"/>
            <a:ext cx="8520600" cy="6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12/04/2022</a:t>
            </a:r>
            <a:endParaRPr sz="2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5" name="Google Shape;195;p49"/>
          <p:cNvSpPr txBox="1"/>
          <p:nvPr/>
        </p:nvSpPr>
        <p:spPr>
          <a:xfrm>
            <a:off x="590700" y="2233188"/>
            <a:ext cx="7962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Travailler sur les données en santé</a:t>
            </a:r>
            <a:endParaRPr sz="3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6" name="Google Shape;19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7625" y="321428"/>
            <a:ext cx="2319699" cy="78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725" y="369799"/>
            <a:ext cx="1679852" cy="68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8"/>
          <p:cNvSpPr txBox="1"/>
          <p:nvPr>
            <p:ph idx="2" type="body"/>
          </p:nvPr>
        </p:nvSpPr>
        <p:spPr>
          <a:xfrm>
            <a:off x="387900" y="85675"/>
            <a:ext cx="8520600" cy="5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Focus : l’IA dans la santé</a:t>
            </a:r>
            <a:endParaRPr/>
          </a:p>
        </p:txBody>
      </p:sp>
      <p:pic>
        <p:nvPicPr>
          <p:cNvPr id="295" name="Google Shape;295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2188" y="790675"/>
            <a:ext cx="7199636" cy="420042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58"/>
          <p:cNvSpPr/>
          <p:nvPr/>
        </p:nvSpPr>
        <p:spPr>
          <a:xfrm>
            <a:off x="1280050" y="2389450"/>
            <a:ext cx="5011500" cy="147300"/>
          </a:xfrm>
          <a:prstGeom prst="rect">
            <a:avLst/>
          </a:prstGeom>
          <a:noFill/>
          <a:ln cap="flat" cmpd="sng" w="19050">
            <a:solidFill>
              <a:srgbClr val="60B2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7" name="Google Shape;297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288" y="2389450"/>
            <a:ext cx="475373" cy="14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III. ARKHN : </a:t>
            </a:r>
            <a:r>
              <a:rPr lang="fr"/>
              <a:t>Des données de santé peu accessibles et peu qualitatives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60"/>
          <p:cNvSpPr txBox="1"/>
          <p:nvPr/>
        </p:nvSpPr>
        <p:spPr>
          <a:xfrm>
            <a:off x="686350" y="3889975"/>
            <a:ext cx="286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latin typeface="Quicksand"/>
                <a:ea typeface="Quicksand"/>
                <a:cs typeface="Quicksand"/>
                <a:sym typeface="Quicksand"/>
              </a:rPr>
              <a:t>Etat de la recherche</a:t>
            </a:r>
            <a:endParaRPr i="1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308" name="Google Shape;308;p60"/>
          <p:cNvPicPr preferRelativeResize="0"/>
          <p:nvPr/>
        </p:nvPicPr>
        <p:blipFill rotWithShape="1">
          <a:blip r:embed="rId3">
            <a:alphaModFix/>
          </a:blip>
          <a:srcRect b="8558" l="0" r="0" t="0"/>
          <a:stretch/>
        </p:blipFill>
        <p:spPr>
          <a:xfrm>
            <a:off x="152400" y="1385950"/>
            <a:ext cx="4076700" cy="24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2650" y="1385950"/>
            <a:ext cx="3658050" cy="24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1350" y="2065875"/>
            <a:ext cx="969025" cy="82945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60"/>
          <p:cNvSpPr txBox="1"/>
          <p:nvPr/>
        </p:nvSpPr>
        <p:spPr>
          <a:xfrm>
            <a:off x="5639325" y="3889975"/>
            <a:ext cx="286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latin typeface="Quicksand"/>
                <a:ea typeface="Quicksand"/>
                <a:cs typeface="Quicksand"/>
                <a:sym typeface="Quicksand"/>
              </a:rPr>
              <a:t>Données hospitalières</a:t>
            </a:r>
            <a:endParaRPr i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61"/>
          <p:cNvSpPr/>
          <p:nvPr/>
        </p:nvSpPr>
        <p:spPr>
          <a:xfrm>
            <a:off x="7107288" y="2193050"/>
            <a:ext cx="1763100" cy="1338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7" name="Google Shape;317;p61"/>
          <p:cNvCxnSpPr/>
          <p:nvPr/>
        </p:nvCxnSpPr>
        <p:spPr>
          <a:xfrm>
            <a:off x="1196100" y="849050"/>
            <a:ext cx="6751800" cy="0"/>
          </a:xfrm>
          <a:prstGeom prst="straightConnector1">
            <a:avLst/>
          </a:prstGeom>
          <a:noFill/>
          <a:ln cap="flat" cmpd="sng" w="9525">
            <a:solidFill>
              <a:srgbClr val="60B2A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8" name="Google Shape;318;p61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rPr>
              <a:t>L’accès aux données pour la recherche</a:t>
            </a:r>
            <a:endParaRPr>
              <a:solidFill>
                <a:srgbClr val="60B2A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19" name="Google Shape;319;p61"/>
          <p:cNvSpPr txBox="1"/>
          <p:nvPr/>
        </p:nvSpPr>
        <p:spPr>
          <a:xfrm>
            <a:off x="4488038" y="3293625"/>
            <a:ext cx="1275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latin typeface="Roboto"/>
                <a:ea typeface="Roboto"/>
                <a:cs typeface="Roboto"/>
                <a:sym typeface="Roboto"/>
              </a:rPr>
              <a:t>Attaché de Recherche Clinique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0" name="Google Shape;32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0762" y="2768587"/>
            <a:ext cx="277626" cy="27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0759" y="4236875"/>
            <a:ext cx="277626" cy="277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63263" y="3096029"/>
            <a:ext cx="404199" cy="321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9392" y="3092824"/>
            <a:ext cx="630300" cy="327762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61"/>
          <p:cNvSpPr txBox="1"/>
          <p:nvPr/>
        </p:nvSpPr>
        <p:spPr>
          <a:xfrm>
            <a:off x="7107288" y="3510050"/>
            <a:ext cx="1724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latin typeface="Roboto"/>
                <a:ea typeface="Roboto"/>
                <a:cs typeface="Roboto"/>
                <a:sym typeface="Roboto"/>
              </a:rPr>
              <a:t>Promoteur de l’essai clinique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61"/>
          <p:cNvSpPr txBox="1"/>
          <p:nvPr/>
        </p:nvSpPr>
        <p:spPr>
          <a:xfrm>
            <a:off x="5522125" y="3058550"/>
            <a:ext cx="774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latin typeface="Roboto"/>
                <a:ea typeface="Roboto"/>
                <a:cs typeface="Roboto"/>
                <a:sym typeface="Roboto"/>
              </a:rPr>
              <a:t>eCRF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6" name="Google Shape;326;p61"/>
          <p:cNvSpPr txBox="1"/>
          <p:nvPr/>
        </p:nvSpPr>
        <p:spPr>
          <a:xfrm>
            <a:off x="5160638" y="4501750"/>
            <a:ext cx="149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latin typeface="Roboto"/>
                <a:ea typeface="Roboto"/>
                <a:cs typeface="Roboto"/>
                <a:sym typeface="Roboto"/>
              </a:rPr>
              <a:t>Etude observationnelle locale (thèse…)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27" name="Google Shape;327;p61"/>
          <p:cNvCxnSpPr>
            <a:stCxn id="319" idx="0"/>
          </p:cNvCxnSpPr>
          <p:nvPr/>
        </p:nvCxnSpPr>
        <p:spPr>
          <a:xfrm flipH="1" rot="10800000">
            <a:off x="5125538" y="2970825"/>
            <a:ext cx="567900" cy="32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8" name="Google Shape;328;p61"/>
          <p:cNvCxnSpPr/>
          <p:nvPr/>
        </p:nvCxnSpPr>
        <p:spPr>
          <a:xfrm>
            <a:off x="6188813" y="2873250"/>
            <a:ext cx="760500" cy="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9" name="Google Shape;329;p61"/>
          <p:cNvSpPr txBox="1"/>
          <p:nvPr/>
        </p:nvSpPr>
        <p:spPr>
          <a:xfrm>
            <a:off x="4488038" y="3736125"/>
            <a:ext cx="1275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latin typeface="Roboto"/>
                <a:ea typeface="Roboto"/>
                <a:cs typeface="Roboto"/>
                <a:sym typeface="Roboto"/>
              </a:rPr>
              <a:t>Interne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30" name="Google Shape;330;p61"/>
          <p:cNvCxnSpPr/>
          <p:nvPr/>
        </p:nvCxnSpPr>
        <p:spPr>
          <a:xfrm>
            <a:off x="5028513" y="4002750"/>
            <a:ext cx="540900" cy="26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1" name="Google Shape;331;p61"/>
          <p:cNvSpPr txBox="1"/>
          <p:nvPr/>
        </p:nvSpPr>
        <p:spPr>
          <a:xfrm>
            <a:off x="6842388" y="4023800"/>
            <a:ext cx="202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9B5AC"/>
                </a:solidFill>
                <a:latin typeface="Roboto"/>
                <a:ea typeface="Roboto"/>
                <a:cs typeface="Roboto"/>
                <a:sym typeface="Roboto"/>
              </a:rPr>
              <a:t>DONNÉES NON RÉUTILISABLES</a:t>
            </a:r>
            <a:endParaRPr b="1">
              <a:solidFill>
                <a:srgbClr val="F9B5A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2" name="Google Shape;332;p61"/>
          <p:cNvSpPr txBox="1"/>
          <p:nvPr/>
        </p:nvSpPr>
        <p:spPr>
          <a:xfrm>
            <a:off x="4488038" y="1824375"/>
            <a:ext cx="1275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latin typeface="Roboto"/>
                <a:ea typeface="Roboto"/>
                <a:cs typeface="Roboto"/>
                <a:sym typeface="Roboto"/>
              </a:rPr>
              <a:t>Personnel soignant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p61"/>
          <p:cNvSpPr/>
          <p:nvPr/>
        </p:nvSpPr>
        <p:spPr>
          <a:xfrm>
            <a:off x="475963" y="1520375"/>
            <a:ext cx="3910800" cy="2433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4" name="Google Shape;334;p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32913" y="1555388"/>
            <a:ext cx="451150" cy="45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32938" y="2453238"/>
            <a:ext cx="451150" cy="45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32938" y="3320575"/>
            <a:ext cx="451150" cy="45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4813" y="1555388"/>
            <a:ext cx="451150" cy="45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6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04812" y="2449737"/>
            <a:ext cx="451150" cy="45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6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28288" y="3344050"/>
            <a:ext cx="404200" cy="404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0" name="Google Shape;340;p61"/>
          <p:cNvCxnSpPr/>
          <p:nvPr/>
        </p:nvCxnSpPr>
        <p:spPr>
          <a:xfrm rot="10800000">
            <a:off x="1387113" y="2904475"/>
            <a:ext cx="0" cy="416100"/>
          </a:xfrm>
          <a:prstGeom prst="straightConnector1">
            <a:avLst/>
          </a:prstGeom>
          <a:noFill/>
          <a:ln cap="flat" cmpd="sng" w="9525">
            <a:solidFill>
              <a:srgbClr val="EA9999"/>
            </a:solidFill>
            <a:prstDash val="dashDot"/>
            <a:round/>
            <a:headEnd len="med" w="med" type="stealth"/>
            <a:tailEnd len="med" w="med" type="triangle"/>
          </a:ln>
        </p:spPr>
      </p:cxnSp>
      <p:cxnSp>
        <p:nvCxnSpPr>
          <p:cNvPr id="341" name="Google Shape;341;p61"/>
          <p:cNvCxnSpPr/>
          <p:nvPr/>
        </p:nvCxnSpPr>
        <p:spPr>
          <a:xfrm rot="10800000">
            <a:off x="1387113" y="2006538"/>
            <a:ext cx="0" cy="446700"/>
          </a:xfrm>
          <a:prstGeom prst="straightConnector1">
            <a:avLst/>
          </a:prstGeom>
          <a:noFill/>
          <a:ln cap="flat" cmpd="sng" w="9525">
            <a:solidFill>
              <a:srgbClr val="EA9999"/>
            </a:solidFill>
            <a:prstDash val="dashDot"/>
            <a:round/>
            <a:headEnd len="med" w="med" type="stealth"/>
            <a:tailEnd len="med" w="med" type="triangle"/>
          </a:ln>
        </p:spPr>
      </p:cxnSp>
      <p:sp>
        <p:nvSpPr>
          <p:cNvPr id="342" name="Google Shape;342;p61"/>
          <p:cNvSpPr txBox="1"/>
          <p:nvPr/>
        </p:nvSpPr>
        <p:spPr>
          <a:xfrm>
            <a:off x="704563" y="1964438"/>
            <a:ext cx="690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EA9999"/>
                </a:solidFill>
                <a:latin typeface="Roboto"/>
                <a:ea typeface="Roboto"/>
                <a:cs typeface="Roboto"/>
                <a:sym typeface="Roboto"/>
              </a:rPr>
              <a:t>Flux</a:t>
            </a:r>
            <a:endParaRPr sz="900">
              <a:solidFill>
                <a:srgbClr val="EA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3" name="Google Shape;343;p61"/>
          <p:cNvPicPr preferRelativeResize="0"/>
          <p:nvPr/>
        </p:nvPicPr>
        <p:blipFill rotWithShape="1">
          <a:blip r:embed="rId11">
            <a:alphaModFix/>
          </a:blip>
          <a:srcRect b="21290" l="23330" r="4148" t="0"/>
          <a:stretch/>
        </p:blipFill>
        <p:spPr>
          <a:xfrm>
            <a:off x="801613" y="2192681"/>
            <a:ext cx="451149" cy="163207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61"/>
          <p:cNvSpPr txBox="1"/>
          <p:nvPr/>
        </p:nvSpPr>
        <p:spPr>
          <a:xfrm>
            <a:off x="681888" y="2906150"/>
            <a:ext cx="690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EA9999"/>
                </a:solidFill>
                <a:latin typeface="Roboto"/>
                <a:ea typeface="Roboto"/>
                <a:cs typeface="Roboto"/>
                <a:sym typeface="Roboto"/>
              </a:rPr>
              <a:t>Flux</a:t>
            </a:r>
            <a:endParaRPr sz="900">
              <a:solidFill>
                <a:srgbClr val="EA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5" name="Google Shape;345;p61"/>
          <p:cNvPicPr preferRelativeResize="0"/>
          <p:nvPr/>
        </p:nvPicPr>
        <p:blipFill rotWithShape="1">
          <a:blip r:embed="rId11">
            <a:alphaModFix/>
          </a:blip>
          <a:srcRect b="21290" l="23330" r="4148" t="0"/>
          <a:stretch/>
        </p:blipFill>
        <p:spPr>
          <a:xfrm>
            <a:off x="801613" y="3097856"/>
            <a:ext cx="451149" cy="163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6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819488" y="1739313"/>
            <a:ext cx="493225" cy="49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6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908513" y="2565872"/>
            <a:ext cx="404200" cy="404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6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819487" y="3303375"/>
            <a:ext cx="493225" cy="493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61"/>
          <p:cNvCxnSpPr/>
          <p:nvPr/>
        </p:nvCxnSpPr>
        <p:spPr>
          <a:xfrm>
            <a:off x="2160538" y="2192675"/>
            <a:ext cx="1539000" cy="102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350" name="Google Shape;350;p61"/>
          <p:cNvCxnSpPr/>
          <p:nvPr/>
        </p:nvCxnSpPr>
        <p:spPr>
          <a:xfrm>
            <a:off x="2138813" y="2673700"/>
            <a:ext cx="1539000" cy="102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351" name="Google Shape;351;p61"/>
          <p:cNvCxnSpPr/>
          <p:nvPr/>
        </p:nvCxnSpPr>
        <p:spPr>
          <a:xfrm>
            <a:off x="2160750" y="3154725"/>
            <a:ext cx="1539000" cy="102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352" name="Google Shape;352;p61"/>
          <p:cNvSpPr txBox="1"/>
          <p:nvPr/>
        </p:nvSpPr>
        <p:spPr>
          <a:xfrm>
            <a:off x="273613" y="1282525"/>
            <a:ext cx="392100" cy="40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H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3" name="Google Shape;353;p61"/>
          <p:cNvSpPr txBox="1"/>
          <p:nvPr/>
        </p:nvSpPr>
        <p:spPr>
          <a:xfrm>
            <a:off x="2270813" y="1800900"/>
            <a:ext cx="1275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900">
                <a:latin typeface="Roboto"/>
                <a:ea typeface="Roboto"/>
                <a:cs typeface="Roboto"/>
                <a:sym typeface="Roboto"/>
              </a:rPr>
              <a:t>consultation</a:t>
            </a:r>
            <a:endParaRPr i="1"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4" name="Google Shape;354;p61"/>
          <p:cNvSpPr txBox="1"/>
          <p:nvPr/>
        </p:nvSpPr>
        <p:spPr>
          <a:xfrm>
            <a:off x="2270813" y="2276738"/>
            <a:ext cx="1275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900">
                <a:latin typeface="Roboto"/>
                <a:ea typeface="Roboto"/>
                <a:cs typeface="Roboto"/>
                <a:sym typeface="Roboto"/>
              </a:rPr>
              <a:t>création</a:t>
            </a:r>
            <a:endParaRPr i="1"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5" name="Google Shape;355;p61"/>
          <p:cNvSpPr txBox="1"/>
          <p:nvPr/>
        </p:nvSpPr>
        <p:spPr>
          <a:xfrm>
            <a:off x="2276700" y="3303363"/>
            <a:ext cx="1275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900">
                <a:latin typeface="Roboto"/>
                <a:ea typeface="Roboto"/>
                <a:cs typeface="Roboto"/>
                <a:sym typeface="Roboto"/>
              </a:rPr>
              <a:t>extraction</a:t>
            </a:r>
            <a:endParaRPr i="1"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6" name="Google Shape;356;p61"/>
          <p:cNvSpPr txBox="1"/>
          <p:nvPr/>
        </p:nvSpPr>
        <p:spPr>
          <a:xfrm>
            <a:off x="2292538" y="2757750"/>
            <a:ext cx="1275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900">
                <a:latin typeface="Roboto"/>
                <a:ea typeface="Roboto"/>
                <a:cs typeface="Roboto"/>
                <a:sym typeface="Roboto"/>
              </a:rPr>
              <a:t>mise à jour</a:t>
            </a:r>
            <a:endParaRPr i="1"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7" name="Google Shape;357;p61"/>
          <p:cNvSpPr txBox="1"/>
          <p:nvPr/>
        </p:nvSpPr>
        <p:spPr>
          <a:xfrm>
            <a:off x="745800" y="3976450"/>
            <a:ext cx="69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latin typeface="Roboto"/>
                <a:ea typeface="Roboto"/>
                <a:cs typeface="Roboto"/>
                <a:sym typeface="Roboto"/>
              </a:rPr>
              <a:t>Bases de données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8" name="Google Shape;358;p61"/>
          <p:cNvSpPr txBox="1"/>
          <p:nvPr/>
        </p:nvSpPr>
        <p:spPr>
          <a:xfrm>
            <a:off x="1217700" y="4045750"/>
            <a:ext cx="690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latin typeface="Roboto"/>
                <a:ea typeface="Roboto"/>
                <a:cs typeface="Roboto"/>
                <a:sym typeface="Roboto"/>
              </a:rPr>
              <a:t>Logiciels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9" name="Google Shape;359;p6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475077" y="2330661"/>
            <a:ext cx="1110621" cy="27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6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555813" y="2656113"/>
            <a:ext cx="392100" cy="3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6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251600" y="2654525"/>
            <a:ext cx="392076" cy="39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IV. ARKHN : La mise en qualité des données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825" y="985175"/>
            <a:ext cx="7947469" cy="35352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2" name="Google Shape;372;p63"/>
          <p:cNvCxnSpPr/>
          <p:nvPr/>
        </p:nvCxnSpPr>
        <p:spPr>
          <a:xfrm>
            <a:off x="1196100" y="849050"/>
            <a:ext cx="6751800" cy="0"/>
          </a:xfrm>
          <a:prstGeom prst="straightConnector1">
            <a:avLst/>
          </a:prstGeom>
          <a:noFill/>
          <a:ln cap="flat" cmpd="sng" w="9525">
            <a:solidFill>
              <a:srgbClr val="60B2A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3" name="Google Shape;373;p63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rPr>
              <a:t>L’accès aux données pour la recherche</a:t>
            </a:r>
            <a:endParaRPr>
              <a:solidFill>
                <a:srgbClr val="60B2A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374" name="Google Shape;374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8450" y="3810000"/>
            <a:ext cx="247651" cy="24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8675" y="3810000"/>
            <a:ext cx="247651" cy="24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4"/>
          <p:cNvSpPr txBox="1"/>
          <p:nvPr>
            <p:ph idx="2" type="body"/>
          </p:nvPr>
        </p:nvSpPr>
        <p:spPr>
          <a:xfrm>
            <a:off x="387900" y="85675"/>
            <a:ext cx="8520600" cy="5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Présentation des étapes de mise en qualité</a:t>
            </a:r>
            <a:endParaRPr/>
          </a:p>
        </p:txBody>
      </p:sp>
      <p:pic>
        <p:nvPicPr>
          <p:cNvPr id="381" name="Google Shape;381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29100"/>
            <a:ext cx="8839204" cy="3582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6234" y="1438275"/>
            <a:ext cx="367251" cy="36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5"/>
          <p:cNvSpPr txBox="1"/>
          <p:nvPr>
            <p:ph idx="2" type="body"/>
          </p:nvPr>
        </p:nvSpPr>
        <p:spPr>
          <a:xfrm>
            <a:off x="387900" y="161875"/>
            <a:ext cx="8520600" cy="5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La solution Arkhn </a:t>
            </a:r>
            <a:endParaRPr sz="2000"/>
          </a:p>
        </p:txBody>
      </p:sp>
      <p:grpSp>
        <p:nvGrpSpPr>
          <p:cNvPr id="388" name="Google Shape;388;p65"/>
          <p:cNvGrpSpPr/>
          <p:nvPr/>
        </p:nvGrpSpPr>
        <p:grpSpPr>
          <a:xfrm>
            <a:off x="715188" y="1354427"/>
            <a:ext cx="771600" cy="728549"/>
            <a:chOff x="715188" y="1659227"/>
            <a:chExt cx="771600" cy="728549"/>
          </a:xfrm>
        </p:grpSpPr>
        <p:sp>
          <p:nvSpPr>
            <p:cNvPr id="389" name="Google Shape;389;p65"/>
            <p:cNvSpPr txBox="1"/>
            <p:nvPr/>
          </p:nvSpPr>
          <p:spPr>
            <a:xfrm>
              <a:off x="772350" y="2064676"/>
              <a:ext cx="6573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>
                  <a:latin typeface="Quicksand"/>
                  <a:ea typeface="Quicksand"/>
                  <a:cs typeface="Quicksand"/>
                  <a:sym typeface="Quicksand"/>
                </a:rPr>
                <a:t>Logiciel 1</a:t>
              </a:r>
              <a:endParaRPr sz="900"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grpSp>
          <p:nvGrpSpPr>
            <p:cNvPr id="390" name="Google Shape;390;p65"/>
            <p:cNvGrpSpPr/>
            <p:nvPr/>
          </p:nvGrpSpPr>
          <p:grpSpPr>
            <a:xfrm rot="-5400000">
              <a:off x="876701" y="1497714"/>
              <a:ext cx="448573" cy="771600"/>
              <a:chOff x="88125" y="1959125"/>
              <a:chExt cx="448573" cy="771600"/>
            </a:xfrm>
          </p:grpSpPr>
          <p:sp>
            <p:nvSpPr>
              <p:cNvPr id="391" name="Google Shape;391;p65"/>
              <p:cNvSpPr/>
              <p:nvPr/>
            </p:nvSpPr>
            <p:spPr>
              <a:xfrm>
                <a:off x="88125" y="1959125"/>
                <a:ext cx="442200" cy="771600"/>
              </a:xfrm>
              <a:prstGeom prst="rect">
                <a:avLst/>
              </a:prstGeom>
              <a:noFill/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392" name="Google Shape;392;p6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rot="5400000">
                <a:off x="157338" y="2380755"/>
                <a:ext cx="303773" cy="3037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3" name="Google Shape;393;p65"/>
              <p:cNvPicPr preferRelativeResize="0"/>
              <p:nvPr/>
            </p:nvPicPr>
            <p:blipFill rotWithShape="1">
              <a:blip r:embed="rId4">
                <a:alphaModFix/>
              </a:blip>
              <a:srcRect b="70172" l="46347" r="46416" t="14457"/>
              <a:stretch/>
            </p:blipFill>
            <p:spPr>
              <a:xfrm rot="5400000">
                <a:off x="144579" y="1973178"/>
                <a:ext cx="357322" cy="4269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94" name="Google Shape;394;p65"/>
          <p:cNvGrpSpPr/>
          <p:nvPr/>
        </p:nvGrpSpPr>
        <p:grpSpPr>
          <a:xfrm>
            <a:off x="731863" y="2291558"/>
            <a:ext cx="771600" cy="702460"/>
            <a:chOff x="731863" y="2542890"/>
            <a:chExt cx="771600" cy="702460"/>
          </a:xfrm>
        </p:grpSpPr>
        <p:grpSp>
          <p:nvGrpSpPr>
            <p:cNvPr id="395" name="Google Shape;395;p65"/>
            <p:cNvGrpSpPr/>
            <p:nvPr/>
          </p:nvGrpSpPr>
          <p:grpSpPr>
            <a:xfrm rot="-5400000">
              <a:off x="893376" y="2381376"/>
              <a:ext cx="448573" cy="771600"/>
              <a:chOff x="88125" y="1959125"/>
              <a:chExt cx="448573" cy="771600"/>
            </a:xfrm>
          </p:grpSpPr>
          <p:sp>
            <p:nvSpPr>
              <p:cNvPr id="396" name="Google Shape;396;p65"/>
              <p:cNvSpPr/>
              <p:nvPr/>
            </p:nvSpPr>
            <p:spPr>
              <a:xfrm>
                <a:off x="88125" y="1959125"/>
                <a:ext cx="442200" cy="771600"/>
              </a:xfrm>
              <a:prstGeom prst="rect">
                <a:avLst/>
              </a:prstGeom>
              <a:noFill/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397" name="Google Shape;397;p6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rot="5400000">
                <a:off x="157338" y="2380755"/>
                <a:ext cx="303773" cy="3037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8" name="Google Shape;398;p65"/>
              <p:cNvPicPr preferRelativeResize="0"/>
              <p:nvPr/>
            </p:nvPicPr>
            <p:blipFill rotWithShape="1">
              <a:blip r:embed="rId4">
                <a:alphaModFix/>
              </a:blip>
              <a:srcRect b="70172" l="46347" r="46416" t="14457"/>
              <a:stretch/>
            </p:blipFill>
            <p:spPr>
              <a:xfrm rot="5400000">
                <a:off x="144579" y="1973178"/>
                <a:ext cx="357322" cy="4269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99" name="Google Shape;399;p65"/>
            <p:cNvSpPr txBox="1"/>
            <p:nvPr/>
          </p:nvSpPr>
          <p:spPr>
            <a:xfrm>
              <a:off x="769650" y="2922250"/>
              <a:ext cx="7005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>
                  <a:latin typeface="Quicksand"/>
                  <a:ea typeface="Quicksand"/>
                  <a:cs typeface="Quicksand"/>
                  <a:sym typeface="Quicksand"/>
                </a:rPr>
                <a:t>Logiciel 2</a:t>
              </a:r>
              <a:endParaRPr sz="900"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400" name="Google Shape;400;p65"/>
          <p:cNvGrpSpPr/>
          <p:nvPr/>
        </p:nvGrpSpPr>
        <p:grpSpPr>
          <a:xfrm>
            <a:off x="462625" y="3228690"/>
            <a:ext cx="1226400" cy="702460"/>
            <a:chOff x="462625" y="3533490"/>
            <a:chExt cx="1226400" cy="702460"/>
          </a:xfrm>
        </p:grpSpPr>
        <p:grpSp>
          <p:nvGrpSpPr>
            <p:cNvPr id="401" name="Google Shape;401;p65"/>
            <p:cNvGrpSpPr/>
            <p:nvPr/>
          </p:nvGrpSpPr>
          <p:grpSpPr>
            <a:xfrm rot="-5400000">
              <a:off x="893376" y="3371976"/>
              <a:ext cx="448573" cy="771600"/>
              <a:chOff x="88125" y="1959125"/>
              <a:chExt cx="448573" cy="771600"/>
            </a:xfrm>
          </p:grpSpPr>
          <p:sp>
            <p:nvSpPr>
              <p:cNvPr id="402" name="Google Shape;402;p65"/>
              <p:cNvSpPr/>
              <p:nvPr/>
            </p:nvSpPr>
            <p:spPr>
              <a:xfrm>
                <a:off x="88125" y="1959125"/>
                <a:ext cx="442200" cy="771600"/>
              </a:xfrm>
              <a:prstGeom prst="rect">
                <a:avLst/>
              </a:prstGeom>
              <a:noFill/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403" name="Google Shape;403;p6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rot="5400000">
                <a:off x="157338" y="2380755"/>
                <a:ext cx="303773" cy="3037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4" name="Google Shape;404;p65"/>
              <p:cNvPicPr preferRelativeResize="0"/>
              <p:nvPr/>
            </p:nvPicPr>
            <p:blipFill rotWithShape="1">
              <a:blip r:embed="rId4">
                <a:alphaModFix/>
              </a:blip>
              <a:srcRect b="70172" l="46347" r="46416" t="14457"/>
              <a:stretch/>
            </p:blipFill>
            <p:spPr>
              <a:xfrm rot="5400000">
                <a:off x="144579" y="1973178"/>
                <a:ext cx="357322" cy="4269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05" name="Google Shape;405;p65"/>
            <p:cNvSpPr txBox="1"/>
            <p:nvPr/>
          </p:nvSpPr>
          <p:spPr>
            <a:xfrm>
              <a:off x="462625" y="3912850"/>
              <a:ext cx="12264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>
                  <a:latin typeface="Quicksand"/>
                  <a:ea typeface="Quicksand"/>
                  <a:cs typeface="Quicksand"/>
                  <a:sym typeface="Quicksand"/>
                </a:rPr>
                <a:t>Logiciel 3</a:t>
              </a:r>
              <a:endParaRPr sz="900"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sp>
        <p:nvSpPr>
          <p:cNvPr id="406" name="Google Shape;406;p65"/>
          <p:cNvSpPr txBox="1"/>
          <p:nvPr/>
        </p:nvSpPr>
        <p:spPr>
          <a:xfrm>
            <a:off x="4664678" y="1360975"/>
            <a:ext cx="1671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rgbClr val="4285F4"/>
                </a:solidFill>
                <a:latin typeface="Quicksand"/>
                <a:ea typeface="Quicksand"/>
                <a:cs typeface="Quicksand"/>
                <a:sym typeface="Quicksand"/>
              </a:rPr>
              <a:t>Base de données</a:t>
            </a:r>
            <a:endParaRPr b="1" sz="1100">
              <a:solidFill>
                <a:srgbClr val="4285F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rgbClr val="4285F4"/>
                </a:solidFill>
                <a:latin typeface="Quicksand"/>
                <a:ea typeface="Quicksand"/>
                <a:cs typeface="Quicksand"/>
                <a:sym typeface="Quicksand"/>
              </a:rPr>
              <a:t>centralisées</a:t>
            </a:r>
            <a:r>
              <a:rPr lang="fr" sz="1100">
                <a:solidFill>
                  <a:srgbClr val="4285F4"/>
                </a:solidFill>
                <a:latin typeface="Quicksand"/>
                <a:ea typeface="Quicksand"/>
                <a:cs typeface="Quicksand"/>
                <a:sym typeface="Quicksand"/>
              </a:rPr>
              <a:t>, mises en qualité et documentées</a:t>
            </a:r>
            <a:endParaRPr sz="1100">
              <a:solidFill>
                <a:srgbClr val="4285F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07" name="Google Shape;407;p65"/>
          <p:cNvSpPr txBox="1"/>
          <p:nvPr/>
        </p:nvSpPr>
        <p:spPr>
          <a:xfrm>
            <a:off x="6421650" y="1360975"/>
            <a:ext cx="2172600" cy="477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rgbClr val="4285F4"/>
                </a:solidFill>
                <a:latin typeface="Quicksand"/>
                <a:ea typeface="Quicksand"/>
                <a:cs typeface="Quicksand"/>
                <a:sym typeface="Quicksand"/>
              </a:rPr>
              <a:t>Accès aux données</a:t>
            </a:r>
            <a:r>
              <a:rPr lang="fr" sz="1100">
                <a:solidFill>
                  <a:srgbClr val="4285F4"/>
                </a:solidFill>
                <a:latin typeface="Quicksand"/>
                <a:ea typeface="Quicksand"/>
                <a:cs typeface="Quicksand"/>
                <a:sym typeface="Quicksand"/>
              </a:rPr>
              <a:t> en fonction des besoins</a:t>
            </a:r>
            <a:endParaRPr sz="1100">
              <a:solidFill>
                <a:srgbClr val="4285F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285F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285F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408" name="Google Shape;408;p65"/>
          <p:cNvPicPr preferRelativeResize="0"/>
          <p:nvPr/>
        </p:nvPicPr>
        <p:blipFill rotWithShape="1">
          <a:blip r:embed="rId5">
            <a:alphaModFix/>
          </a:blip>
          <a:srcRect b="12962" l="6467" r="6719" t="14902"/>
          <a:stretch/>
        </p:blipFill>
        <p:spPr>
          <a:xfrm>
            <a:off x="7250675" y="2156600"/>
            <a:ext cx="562500" cy="273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9" name="Google Shape;409;p65"/>
          <p:cNvGrpSpPr/>
          <p:nvPr/>
        </p:nvGrpSpPr>
        <p:grpSpPr>
          <a:xfrm>
            <a:off x="1744428" y="1573293"/>
            <a:ext cx="2920205" cy="1909892"/>
            <a:chOff x="1758257" y="1849975"/>
            <a:chExt cx="1609017" cy="1978138"/>
          </a:xfrm>
        </p:grpSpPr>
        <p:cxnSp>
          <p:nvCxnSpPr>
            <p:cNvPr id="410" name="Google Shape;410;p65"/>
            <p:cNvCxnSpPr/>
            <p:nvPr/>
          </p:nvCxnSpPr>
          <p:spPr>
            <a:xfrm flipH="1" rot="-5400000">
              <a:off x="1092712" y="2832325"/>
              <a:ext cx="1969200" cy="4500"/>
            </a:xfrm>
            <a:prstGeom prst="straightConnector1">
              <a:avLst/>
            </a:prstGeom>
            <a:noFill/>
            <a:ln cap="flat" cmpd="sng" w="19050">
              <a:solidFill>
                <a:srgbClr val="60B2A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1" name="Google Shape;411;p65"/>
            <p:cNvCxnSpPr/>
            <p:nvPr/>
          </p:nvCxnSpPr>
          <p:spPr>
            <a:xfrm>
              <a:off x="1765265" y="3818213"/>
              <a:ext cx="319200" cy="9900"/>
            </a:xfrm>
            <a:prstGeom prst="straightConnector1">
              <a:avLst/>
            </a:prstGeom>
            <a:noFill/>
            <a:ln cap="flat" cmpd="sng" w="19050">
              <a:solidFill>
                <a:srgbClr val="60B2A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2" name="Google Shape;412;p65"/>
            <p:cNvCxnSpPr/>
            <p:nvPr/>
          </p:nvCxnSpPr>
          <p:spPr>
            <a:xfrm>
              <a:off x="1758257" y="1858918"/>
              <a:ext cx="316800" cy="0"/>
            </a:xfrm>
            <a:prstGeom prst="straightConnector1">
              <a:avLst/>
            </a:prstGeom>
            <a:noFill/>
            <a:ln cap="flat" cmpd="sng" w="19050">
              <a:solidFill>
                <a:srgbClr val="60B2A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3" name="Google Shape;413;p65"/>
            <p:cNvCxnSpPr/>
            <p:nvPr/>
          </p:nvCxnSpPr>
          <p:spPr>
            <a:xfrm flipH="1" rot="10800000">
              <a:off x="1765275" y="2844899"/>
              <a:ext cx="1602000" cy="4500"/>
            </a:xfrm>
            <a:prstGeom prst="straightConnector1">
              <a:avLst/>
            </a:prstGeom>
            <a:noFill/>
            <a:ln cap="flat" cmpd="sng" w="19050">
              <a:solidFill>
                <a:srgbClr val="60B2A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pic>
        <p:nvPicPr>
          <p:cNvPr id="414" name="Google Shape;414;p65"/>
          <p:cNvPicPr preferRelativeResize="0"/>
          <p:nvPr/>
        </p:nvPicPr>
        <p:blipFill rotWithShape="1">
          <a:blip r:embed="rId6">
            <a:alphaModFix/>
          </a:blip>
          <a:srcRect b="-1706" l="-2598" r="-2609" t="-1727"/>
          <a:stretch/>
        </p:blipFill>
        <p:spPr>
          <a:xfrm rot="10800000">
            <a:off x="4280300" y="3292084"/>
            <a:ext cx="611225" cy="61265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65"/>
          <p:cNvSpPr txBox="1"/>
          <p:nvPr/>
        </p:nvSpPr>
        <p:spPr>
          <a:xfrm>
            <a:off x="4904921" y="3309096"/>
            <a:ext cx="2037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60B2A2"/>
                </a:solidFill>
                <a:highlight>
                  <a:schemeClr val="lt1"/>
                </a:highlight>
                <a:latin typeface="Quicksand"/>
                <a:ea typeface="Quicksand"/>
                <a:cs typeface="Quicksand"/>
                <a:sym typeface="Quicksand"/>
              </a:rPr>
              <a:t>Restructuration </a:t>
            </a:r>
            <a:r>
              <a:rPr lang="fr" sz="11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rPr>
              <a:t>de données non-structurées lorsque cela est nécessaire</a:t>
            </a:r>
            <a:endParaRPr sz="1100">
              <a:solidFill>
                <a:srgbClr val="60B2A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416" name="Google Shape;416;p6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44814" y="2825026"/>
            <a:ext cx="199703" cy="199699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65"/>
          <p:cNvSpPr txBox="1"/>
          <p:nvPr/>
        </p:nvSpPr>
        <p:spPr>
          <a:xfrm>
            <a:off x="2511075" y="1360975"/>
            <a:ext cx="1887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rgbClr val="4285F4"/>
                </a:solidFill>
                <a:latin typeface="Quicksand"/>
                <a:ea typeface="Quicksand"/>
                <a:cs typeface="Quicksand"/>
                <a:sym typeface="Quicksand"/>
              </a:rPr>
              <a:t>Intégration des données </a:t>
            </a:r>
            <a:r>
              <a:rPr lang="fr" sz="1100">
                <a:solidFill>
                  <a:srgbClr val="4285F4"/>
                </a:solidFill>
                <a:latin typeface="Quicksand"/>
                <a:ea typeface="Quicksand"/>
                <a:cs typeface="Quicksand"/>
                <a:sym typeface="Quicksand"/>
              </a:rPr>
              <a:t>correspondant aux besoins de l’étude</a:t>
            </a:r>
            <a:endParaRPr sz="1100">
              <a:solidFill>
                <a:srgbClr val="4285F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418" name="Google Shape;418;p65"/>
          <p:cNvCxnSpPr/>
          <p:nvPr/>
        </p:nvCxnSpPr>
        <p:spPr>
          <a:xfrm flipH="1" rot="10800000">
            <a:off x="6155399" y="2533971"/>
            <a:ext cx="562500" cy="3000"/>
          </a:xfrm>
          <a:prstGeom prst="straightConnector1">
            <a:avLst/>
          </a:prstGeom>
          <a:noFill/>
          <a:ln cap="flat" cmpd="sng" w="19050">
            <a:solidFill>
              <a:srgbClr val="60B2A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19" name="Google Shape;419;p65"/>
          <p:cNvPicPr preferRelativeResize="0"/>
          <p:nvPr/>
        </p:nvPicPr>
        <p:blipFill rotWithShape="1">
          <a:blip r:embed="rId8">
            <a:alphaModFix/>
          </a:blip>
          <a:srcRect b="0" l="0" r="61637" t="0"/>
          <a:stretch/>
        </p:blipFill>
        <p:spPr>
          <a:xfrm>
            <a:off x="7294375" y="2564451"/>
            <a:ext cx="436019" cy="2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6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73899" y="2114135"/>
            <a:ext cx="827121" cy="827072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65"/>
          <p:cNvSpPr txBox="1"/>
          <p:nvPr/>
        </p:nvSpPr>
        <p:spPr>
          <a:xfrm>
            <a:off x="7197475" y="2946500"/>
            <a:ext cx="86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>
                <a:solidFill>
                  <a:srgbClr val="595959"/>
                </a:solidFill>
              </a:rPr>
              <a:t>OMOP</a:t>
            </a:r>
            <a:endParaRPr b="1" i="1">
              <a:solidFill>
                <a:srgbClr val="595959"/>
              </a:solidFill>
            </a:endParaRPr>
          </a:p>
        </p:txBody>
      </p:sp>
      <p:cxnSp>
        <p:nvCxnSpPr>
          <p:cNvPr id="422" name="Google Shape;422;p65"/>
          <p:cNvCxnSpPr>
            <a:stCxn id="420" idx="3"/>
            <a:endCxn id="420" idx="2"/>
          </p:cNvCxnSpPr>
          <p:nvPr/>
        </p:nvCxnSpPr>
        <p:spPr>
          <a:xfrm flipH="1">
            <a:off x="5487319" y="2527671"/>
            <a:ext cx="413700" cy="413400"/>
          </a:xfrm>
          <a:prstGeom prst="curvedConnector4">
            <a:avLst>
              <a:gd fmla="val -57560" name="adj1"/>
              <a:gd fmla="val 157634" name="adj2"/>
            </a:avLst>
          </a:prstGeom>
          <a:noFill/>
          <a:ln cap="flat" cmpd="sng" w="19050">
            <a:solidFill>
              <a:srgbClr val="60B2A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6"/>
          <p:cNvSpPr txBox="1"/>
          <p:nvPr>
            <p:ph type="title"/>
          </p:nvPr>
        </p:nvSpPr>
        <p:spPr>
          <a:xfrm>
            <a:off x="569150" y="124050"/>
            <a:ext cx="8094600" cy="4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rPr>
              <a:t>Structuration</a:t>
            </a:r>
            <a:r>
              <a:rPr lang="fr" sz="30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rPr>
              <a:t> du texte libre</a:t>
            </a:r>
            <a:endParaRPr sz="3000">
              <a:solidFill>
                <a:srgbClr val="60B2A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428" name="Google Shape;428;p66"/>
          <p:cNvGrpSpPr/>
          <p:nvPr/>
        </p:nvGrpSpPr>
        <p:grpSpPr>
          <a:xfrm>
            <a:off x="228600" y="3015250"/>
            <a:ext cx="5562875" cy="1951475"/>
            <a:chOff x="-152400" y="3091450"/>
            <a:chExt cx="5562875" cy="1951475"/>
          </a:xfrm>
        </p:grpSpPr>
        <p:pic>
          <p:nvPicPr>
            <p:cNvPr id="429" name="Google Shape;429;p6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52400" y="3091450"/>
              <a:ext cx="5550843" cy="1951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0" name="Google Shape;430;p66"/>
            <p:cNvSpPr/>
            <p:nvPr/>
          </p:nvSpPr>
          <p:spPr>
            <a:xfrm>
              <a:off x="-100825" y="3835634"/>
              <a:ext cx="5511300" cy="2991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60B2A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1" name="Google Shape;431;p66"/>
          <p:cNvSpPr txBox="1"/>
          <p:nvPr/>
        </p:nvSpPr>
        <p:spPr>
          <a:xfrm>
            <a:off x="5813300" y="3236375"/>
            <a:ext cx="3127500" cy="15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29908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0B2A2"/>
              </a:buClr>
              <a:buSzPct val="100000"/>
              <a:buFont typeface="Quicksand"/>
              <a:buAutoNum type="arabicPeriod"/>
            </a:pPr>
            <a:r>
              <a:rPr lang="fr" sz="1200">
                <a:solidFill>
                  <a:srgbClr val="595959"/>
                </a:solidFill>
                <a:latin typeface="Quicksand"/>
                <a:ea typeface="Quicksand"/>
                <a:cs typeface="Quicksand"/>
                <a:sym typeface="Quicksand"/>
              </a:rPr>
              <a:t>Reconnaissance d’entités nommées (NER)</a:t>
            </a:r>
            <a:endParaRPr sz="1200">
              <a:solidFill>
                <a:srgbClr val="595959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299085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0B2A2"/>
              </a:buClr>
              <a:buSzPct val="100000"/>
              <a:buFont typeface="Quicksand"/>
              <a:buAutoNum type="arabicPeriod"/>
            </a:pPr>
            <a:r>
              <a:rPr lang="fr" sz="1200">
                <a:solidFill>
                  <a:srgbClr val="595959"/>
                </a:solidFill>
                <a:latin typeface="Quicksand"/>
                <a:ea typeface="Quicksand"/>
                <a:cs typeface="Quicksand"/>
                <a:sym typeface="Quicksand"/>
              </a:rPr>
              <a:t>Chainage des entités vers des ontologies standards (UMLS, CIM10, etc)</a:t>
            </a:r>
            <a:endParaRPr sz="1200">
              <a:solidFill>
                <a:srgbClr val="595959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299085" lvl="0" marL="457200" rtl="0" algn="l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60B2A2"/>
              </a:buClr>
              <a:buSzPct val="100000"/>
              <a:buFont typeface="Quicksand"/>
              <a:buAutoNum type="arabicPeriod"/>
            </a:pPr>
            <a:r>
              <a:rPr lang="fr" sz="1200">
                <a:solidFill>
                  <a:srgbClr val="595959"/>
                </a:solidFill>
                <a:latin typeface="Quicksand"/>
                <a:ea typeface="Quicksand"/>
                <a:cs typeface="Quicksand"/>
                <a:sym typeface="Quicksand"/>
              </a:rPr>
              <a:t>Alignement d’entités </a:t>
            </a:r>
            <a:br>
              <a:rPr lang="fr" sz="1200">
                <a:solidFill>
                  <a:srgbClr val="595959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fr" sz="1200">
                <a:solidFill>
                  <a:srgbClr val="595959"/>
                </a:solidFill>
                <a:latin typeface="Quicksand"/>
                <a:ea typeface="Quicksand"/>
                <a:cs typeface="Quicksand"/>
                <a:sym typeface="Quicksand"/>
              </a:rPr>
              <a:t>Traitement ↔ Dosage ↔ Fréquence</a:t>
            </a:r>
            <a:br>
              <a:rPr lang="fr" sz="1200">
                <a:solidFill>
                  <a:srgbClr val="595959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fr" sz="1200">
                <a:solidFill>
                  <a:srgbClr val="595959"/>
                </a:solidFill>
                <a:latin typeface="Quicksand"/>
                <a:ea typeface="Quicksand"/>
                <a:cs typeface="Quicksand"/>
                <a:sym typeface="Quicksand"/>
              </a:rPr>
              <a:t>et extraction de hiérarchies entre concepts</a:t>
            </a:r>
            <a:endParaRPr sz="1200">
              <a:solidFill>
                <a:srgbClr val="59595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432" name="Google Shape;432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820050"/>
            <a:ext cx="7602473" cy="227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66"/>
          <p:cNvSpPr/>
          <p:nvPr/>
        </p:nvSpPr>
        <p:spPr>
          <a:xfrm>
            <a:off x="235500" y="1403575"/>
            <a:ext cx="7565400" cy="572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60B2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7"/>
          <p:cNvSpPr txBox="1"/>
          <p:nvPr>
            <p:ph type="title"/>
          </p:nvPr>
        </p:nvSpPr>
        <p:spPr>
          <a:xfrm>
            <a:off x="311700" y="4165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Questions</a:t>
            </a:r>
            <a:endParaRPr/>
          </a:p>
        </p:txBody>
      </p:sp>
      <p:grpSp>
        <p:nvGrpSpPr>
          <p:cNvPr id="439" name="Google Shape;439;p67"/>
          <p:cNvGrpSpPr/>
          <p:nvPr/>
        </p:nvGrpSpPr>
        <p:grpSpPr>
          <a:xfrm>
            <a:off x="2149075" y="1975550"/>
            <a:ext cx="1893600" cy="1192400"/>
            <a:chOff x="232950" y="3844125"/>
            <a:chExt cx="1893600" cy="1192400"/>
          </a:xfrm>
        </p:grpSpPr>
        <p:pic>
          <p:nvPicPr>
            <p:cNvPr id="440" name="Google Shape;440;p6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12688" y="3844125"/>
              <a:ext cx="774300" cy="774300"/>
            </a:xfrm>
            <a:prstGeom prst="ellipse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441" name="Google Shape;441;p67"/>
            <p:cNvSpPr txBox="1"/>
            <p:nvPr/>
          </p:nvSpPr>
          <p:spPr>
            <a:xfrm>
              <a:off x="232950" y="4602125"/>
              <a:ext cx="1893600" cy="43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lang="fr" sz="900">
                  <a:latin typeface="Quicksand"/>
                  <a:ea typeface="Quicksand"/>
                  <a:cs typeface="Quicksand"/>
                  <a:sym typeface="Quicksand"/>
                </a:rPr>
                <a:t>Thierry Chanet</a:t>
              </a:r>
              <a:endParaRPr sz="900"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i="1" lang="fr" sz="800">
                  <a:latin typeface="Quicksand"/>
                  <a:ea typeface="Quicksand"/>
                  <a:cs typeface="Quicksand"/>
                  <a:sym typeface="Quicksand"/>
                </a:rPr>
                <a:t>Ingénieur en Génie Biomédical</a:t>
              </a:r>
              <a:endParaRPr i="1" sz="800"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fr" sz="900">
                  <a:latin typeface="Quicksand"/>
                  <a:ea typeface="Quicksand"/>
                  <a:cs typeface="Quicksand"/>
                  <a:sym typeface="Quicksand"/>
                </a:rPr>
                <a:t>Stratégie et partenariats</a:t>
              </a:r>
              <a:endParaRPr sz="900"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sp>
        <p:nvSpPr>
          <p:cNvPr id="442" name="Google Shape;442;p67"/>
          <p:cNvSpPr txBox="1"/>
          <p:nvPr/>
        </p:nvSpPr>
        <p:spPr>
          <a:xfrm>
            <a:off x="1752775" y="3273125"/>
            <a:ext cx="268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Quicksand"/>
                <a:ea typeface="Quicksand"/>
                <a:cs typeface="Quicksand"/>
                <a:sym typeface="Quicksand"/>
              </a:rPr>
              <a:t>thierry.chanet@arkhn.com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443" name="Google Shape;443;p67"/>
          <p:cNvGrpSpPr/>
          <p:nvPr/>
        </p:nvGrpSpPr>
        <p:grpSpPr>
          <a:xfrm>
            <a:off x="5163500" y="1975545"/>
            <a:ext cx="1772400" cy="1176455"/>
            <a:chOff x="3729508" y="3847932"/>
            <a:chExt cx="1772400" cy="1176455"/>
          </a:xfrm>
        </p:grpSpPr>
        <p:sp>
          <p:nvSpPr>
            <p:cNvPr id="444" name="Google Shape;444;p67"/>
            <p:cNvSpPr txBox="1"/>
            <p:nvPr/>
          </p:nvSpPr>
          <p:spPr>
            <a:xfrm>
              <a:off x="3729508" y="4589988"/>
              <a:ext cx="1772400" cy="43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lang="fr" sz="900">
                  <a:latin typeface="Quicksand"/>
                  <a:ea typeface="Quicksand"/>
                  <a:cs typeface="Quicksand"/>
                  <a:sym typeface="Quicksand"/>
                </a:rPr>
                <a:t>Elena Mylonas</a:t>
              </a:r>
              <a:endParaRPr b="1" i="0" sz="9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i="1" lang="fr" sz="800">
                  <a:latin typeface="Quicksand"/>
                  <a:ea typeface="Quicksand"/>
                  <a:cs typeface="Quicksand"/>
                  <a:sym typeface="Quicksand"/>
                </a:rPr>
                <a:t>PhD en sciences de la vie</a:t>
              </a:r>
              <a:br>
                <a:rPr lang="fr" sz="900">
                  <a:latin typeface="Quicksand"/>
                  <a:ea typeface="Quicksand"/>
                  <a:cs typeface="Quicksand"/>
                  <a:sym typeface="Quicksand"/>
                </a:rPr>
              </a:br>
              <a:r>
                <a:rPr lang="fr" sz="900">
                  <a:latin typeface="Quicksand"/>
                  <a:ea typeface="Quicksand"/>
                  <a:cs typeface="Quicksand"/>
                  <a:sym typeface="Quicksand"/>
                </a:rPr>
                <a:t>Expert en données de santé</a:t>
              </a:r>
              <a:endParaRPr b="0" i="0" sz="9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1" i="0" sz="900" u="none" cap="none" strike="noStrike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pic>
          <p:nvPicPr>
            <p:cNvPr id="445" name="Google Shape;445;p6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228662" y="3847932"/>
              <a:ext cx="774300" cy="774300"/>
            </a:xfrm>
            <a:prstGeom prst="ellipse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446" name="Google Shape;446;p67"/>
          <p:cNvSpPr txBox="1"/>
          <p:nvPr/>
        </p:nvSpPr>
        <p:spPr>
          <a:xfrm>
            <a:off x="4706600" y="3236450"/>
            <a:ext cx="268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Quicksand"/>
                <a:ea typeface="Quicksand"/>
                <a:cs typeface="Quicksand"/>
                <a:sym typeface="Quicksand"/>
              </a:rPr>
              <a:t>elena</a:t>
            </a:r>
            <a:r>
              <a:rPr lang="fr">
                <a:latin typeface="Quicksand"/>
                <a:ea typeface="Quicksand"/>
                <a:cs typeface="Quicksand"/>
                <a:sym typeface="Quicksand"/>
              </a:rPr>
              <a:t>@arkhn.com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0"/>
          <p:cNvSpPr txBox="1"/>
          <p:nvPr>
            <p:ph idx="2" type="body"/>
          </p:nvPr>
        </p:nvSpPr>
        <p:spPr>
          <a:xfrm>
            <a:off x="397300" y="157987"/>
            <a:ext cx="8520600" cy="5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Déroulé de la présentation</a:t>
            </a:r>
            <a:endParaRPr sz="3320"/>
          </a:p>
        </p:txBody>
      </p:sp>
      <p:sp>
        <p:nvSpPr>
          <p:cNvPr id="203" name="Google Shape;203;p50"/>
          <p:cNvSpPr/>
          <p:nvPr/>
        </p:nvSpPr>
        <p:spPr>
          <a:xfrm>
            <a:off x="1274725" y="1321536"/>
            <a:ext cx="5781000" cy="299700"/>
          </a:xfrm>
          <a:prstGeom prst="roundRect">
            <a:avLst>
              <a:gd fmla="val 16667" name="adj"/>
            </a:avLst>
          </a:prstGeom>
          <a:solidFill>
            <a:srgbClr val="87C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Présentation d’Arkhn</a:t>
            </a:r>
            <a:endParaRPr b="1" sz="1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4" name="Google Shape;204;p50"/>
          <p:cNvSpPr/>
          <p:nvPr/>
        </p:nvSpPr>
        <p:spPr>
          <a:xfrm>
            <a:off x="861225" y="1321536"/>
            <a:ext cx="280500" cy="299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87CD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87CDAA"/>
                </a:solidFill>
                <a:latin typeface="Quicksand"/>
                <a:ea typeface="Quicksand"/>
                <a:cs typeface="Quicksand"/>
                <a:sym typeface="Quicksand"/>
              </a:rPr>
              <a:t>I</a:t>
            </a:r>
            <a:endParaRPr b="1">
              <a:solidFill>
                <a:srgbClr val="87CDA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5" name="Google Shape;205;p50"/>
          <p:cNvSpPr/>
          <p:nvPr/>
        </p:nvSpPr>
        <p:spPr>
          <a:xfrm>
            <a:off x="1274725" y="2060500"/>
            <a:ext cx="5781000" cy="299700"/>
          </a:xfrm>
          <a:prstGeom prst="roundRect">
            <a:avLst>
              <a:gd fmla="val 16667" name="adj"/>
            </a:avLst>
          </a:prstGeom>
          <a:solidFill>
            <a:srgbClr val="87C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De nombreuses perspectives de recherche et d’innovation en e-santé</a:t>
            </a:r>
            <a:endParaRPr b="1" sz="1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6" name="Google Shape;206;p50"/>
          <p:cNvSpPr/>
          <p:nvPr/>
        </p:nvSpPr>
        <p:spPr>
          <a:xfrm>
            <a:off x="1274725" y="2799486"/>
            <a:ext cx="5781000" cy="299700"/>
          </a:xfrm>
          <a:prstGeom prst="roundRect">
            <a:avLst>
              <a:gd fmla="val 16667" name="adj"/>
            </a:avLst>
          </a:prstGeom>
          <a:solidFill>
            <a:srgbClr val="87C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Des données de santé peu accessibles et peu qualitatives</a:t>
            </a:r>
            <a:endParaRPr b="1" sz="1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7" name="Google Shape;207;p50"/>
          <p:cNvSpPr/>
          <p:nvPr/>
        </p:nvSpPr>
        <p:spPr>
          <a:xfrm>
            <a:off x="861225" y="2799486"/>
            <a:ext cx="280500" cy="299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87CD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87CDAA"/>
                </a:solidFill>
                <a:latin typeface="Quicksand"/>
                <a:ea typeface="Quicksand"/>
                <a:cs typeface="Quicksand"/>
                <a:sym typeface="Quicksand"/>
              </a:rPr>
              <a:t>III</a:t>
            </a:r>
            <a:endParaRPr b="1">
              <a:solidFill>
                <a:srgbClr val="87CDA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8" name="Google Shape;208;p50"/>
          <p:cNvSpPr/>
          <p:nvPr/>
        </p:nvSpPr>
        <p:spPr>
          <a:xfrm>
            <a:off x="861225" y="2060511"/>
            <a:ext cx="280500" cy="299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87CD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87CDAA"/>
                </a:solidFill>
                <a:latin typeface="Quicksand"/>
                <a:ea typeface="Quicksand"/>
                <a:cs typeface="Quicksand"/>
                <a:sym typeface="Quicksand"/>
              </a:rPr>
              <a:t>II</a:t>
            </a:r>
            <a:endParaRPr b="1">
              <a:solidFill>
                <a:srgbClr val="87CDA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9" name="Google Shape;209;p50"/>
          <p:cNvSpPr/>
          <p:nvPr/>
        </p:nvSpPr>
        <p:spPr>
          <a:xfrm>
            <a:off x="1274725" y="3538449"/>
            <a:ext cx="5781000" cy="299700"/>
          </a:xfrm>
          <a:prstGeom prst="roundRect">
            <a:avLst>
              <a:gd fmla="val 16667" name="adj"/>
            </a:avLst>
          </a:prstGeom>
          <a:solidFill>
            <a:srgbClr val="87C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La mise en qualité des données hospitalières</a:t>
            </a:r>
            <a:endParaRPr b="1" sz="1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10" name="Google Shape;210;p50"/>
          <p:cNvSpPr/>
          <p:nvPr/>
        </p:nvSpPr>
        <p:spPr>
          <a:xfrm>
            <a:off x="861225" y="3538449"/>
            <a:ext cx="280500" cy="299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87CD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87CDAA"/>
                </a:solidFill>
                <a:latin typeface="Quicksand"/>
                <a:ea typeface="Quicksand"/>
                <a:cs typeface="Quicksand"/>
                <a:sym typeface="Quicksand"/>
              </a:rPr>
              <a:t>IV</a:t>
            </a:r>
            <a:endParaRPr b="1">
              <a:solidFill>
                <a:srgbClr val="87CDA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11" name="Google Shape;211;p50"/>
          <p:cNvSpPr/>
          <p:nvPr/>
        </p:nvSpPr>
        <p:spPr>
          <a:xfrm>
            <a:off x="1274725" y="4277436"/>
            <a:ext cx="5781000" cy="299700"/>
          </a:xfrm>
          <a:prstGeom prst="roundRect">
            <a:avLst>
              <a:gd fmla="val 16667" name="adj"/>
            </a:avLst>
          </a:prstGeom>
          <a:solidFill>
            <a:srgbClr val="87C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Questions</a:t>
            </a:r>
            <a:endParaRPr b="1" sz="1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12" name="Google Shape;212;p50"/>
          <p:cNvSpPr/>
          <p:nvPr/>
        </p:nvSpPr>
        <p:spPr>
          <a:xfrm>
            <a:off x="861225" y="4277436"/>
            <a:ext cx="280500" cy="299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87CD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87CDAA"/>
                </a:solidFill>
                <a:latin typeface="Quicksand"/>
                <a:ea typeface="Quicksand"/>
                <a:cs typeface="Quicksand"/>
                <a:sym typeface="Quicksand"/>
              </a:rPr>
              <a:t>IV</a:t>
            </a:r>
            <a:endParaRPr b="1">
              <a:solidFill>
                <a:srgbClr val="87CDA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33400" lvl="0" marL="457200" rtl="0" algn="ctr">
              <a:spcBef>
                <a:spcPts val="0"/>
              </a:spcBef>
              <a:spcAft>
                <a:spcPts val="0"/>
              </a:spcAft>
              <a:buSzPts val="4800"/>
              <a:buAutoNum type="romanUcPeriod"/>
            </a:pPr>
            <a:r>
              <a:rPr lang="fr"/>
              <a:t>Présentation d’Arkhn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2"/>
          <p:cNvSpPr txBox="1"/>
          <p:nvPr/>
        </p:nvSpPr>
        <p:spPr>
          <a:xfrm>
            <a:off x="1334525" y="1968575"/>
            <a:ext cx="2236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Lancement</a:t>
            </a:r>
            <a:r>
              <a:rPr lang="fr" sz="16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60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rPr>
              <a:t>janvier 2019</a:t>
            </a:r>
            <a:endParaRPr b="1" sz="1600">
              <a:solidFill>
                <a:srgbClr val="60B2A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23" name="Google Shape;22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862" y="2094950"/>
            <a:ext cx="424326" cy="42434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52"/>
          <p:cNvSpPr txBox="1"/>
          <p:nvPr/>
        </p:nvSpPr>
        <p:spPr>
          <a:xfrm>
            <a:off x="1334525" y="2679775"/>
            <a:ext cx="2236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Une équipe</a:t>
            </a:r>
            <a:endParaRPr sz="160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rPr>
              <a:t>de 23 personnes +</a:t>
            </a:r>
            <a:endParaRPr b="1" sz="1600">
              <a:solidFill>
                <a:srgbClr val="60B2A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25" name="Google Shape;225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6013" y="2789389"/>
            <a:ext cx="462025" cy="4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52"/>
          <p:cNvSpPr txBox="1"/>
          <p:nvPr/>
        </p:nvSpPr>
        <p:spPr>
          <a:xfrm>
            <a:off x="1334525" y="4152975"/>
            <a:ext cx="2236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Collaboration avec</a:t>
            </a:r>
            <a:endParaRPr sz="160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rPr>
              <a:t>10+ centres</a:t>
            </a:r>
            <a:endParaRPr b="1" sz="1600">
              <a:solidFill>
                <a:srgbClr val="60B2A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27" name="Google Shape;227;p52"/>
          <p:cNvPicPr preferRelativeResize="0"/>
          <p:nvPr/>
        </p:nvPicPr>
        <p:blipFill rotWithShape="1">
          <a:blip r:embed="rId5">
            <a:alphaModFix/>
          </a:blip>
          <a:srcRect b="0" l="0" r="0" t="73000"/>
          <a:stretch/>
        </p:blipFill>
        <p:spPr>
          <a:xfrm>
            <a:off x="686664" y="4283503"/>
            <a:ext cx="540723" cy="43695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52"/>
          <p:cNvSpPr txBox="1"/>
          <p:nvPr>
            <p:ph type="title"/>
          </p:nvPr>
        </p:nvSpPr>
        <p:spPr>
          <a:xfrm>
            <a:off x="569150" y="124050"/>
            <a:ext cx="8094600" cy="4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Arkhn </a:t>
            </a:r>
            <a:endParaRPr/>
          </a:p>
        </p:txBody>
      </p:sp>
      <p:grpSp>
        <p:nvGrpSpPr>
          <p:cNvPr id="229" name="Google Shape;229;p52"/>
          <p:cNvGrpSpPr/>
          <p:nvPr/>
        </p:nvGrpSpPr>
        <p:grpSpPr>
          <a:xfrm>
            <a:off x="4655650" y="2766050"/>
            <a:ext cx="1893600" cy="1192400"/>
            <a:chOff x="232950" y="3844125"/>
            <a:chExt cx="1893600" cy="1192400"/>
          </a:xfrm>
        </p:grpSpPr>
        <p:pic>
          <p:nvPicPr>
            <p:cNvPr id="230" name="Google Shape;230;p5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12688" y="3844125"/>
              <a:ext cx="774300" cy="774300"/>
            </a:xfrm>
            <a:prstGeom prst="ellipse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231" name="Google Shape;231;p52"/>
            <p:cNvSpPr txBox="1"/>
            <p:nvPr/>
          </p:nvSpPr>
          <p:spPr>
            <a:xfrm>
              <a:off x="232950" y="4602125"/>
              <a:ext cx="1893600" cy="43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lang="fr" sz="900">
                  <a:latin typeface="Quicksand"/>
                  <a:ea typeface="Quicksand"/>
                  <a:cs typeface="Quicksand"/>
                  <a:sym typeface="Quicksand"/>
                </a:rPr>
                <a:t>Thierry Chanet</a:t>
              </a:r>
              <a:endParaRPr sz="900"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i="1" lang="fr" sz="800">
                  <a:latin typeface="Quicksand"/>
                  <a:ea typeface="Quicksand"/>
                  <a:cs typeface="Quicksand"/>
                  <a:sym typeface="Quicksand"/>
                </a:rPr>
                <a:t>Ingénieur en Génie Biomédical</a:t>
              </a:r>
              <a:endParaRPr i="1" sz="800"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fr" sz="900">
                  <a:latin typeface="Quicksand"/>
                  <a:ea typeface="Quicksand"/>
                  <a:cs typeface="Quicksand"/>
                  <a:sym typeface="Quicksand"/>
                </a:rPr>
                <a:t>Stratégie et partenariats</a:t>
              </a:r>
              <a:endParaRPr sz="900"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sp>
        <p:nvSpPr>
          <p:cNvPr id="232" name="Google Shape;232;p52"/>
          <p:cNvSpPr txBox="1"/>
          <p:nvPr/>
        </p:nvSpPr>
        <p:spPr>
          <a:xfrm>
            <a:off x="314100" y="870500"/>
            <a:ext cx="8490000" cy="738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rPr>
              <a:t>Notre mission :</a:t>
            </a:r>
            <a:r>
              <a:rPr lang="fr" sz="1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fr" sz="1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Accompagner les établissements de santé dans la gestion et valorisation de leurs données au bénéfice de tout l’écosystème.</a:t>
            </a:r>
            <a:endParaRPr sz="1700"/>
          </a:p>
        </p:txBody>
      </p:sp>
      <p:sp>
        <p:nvSpPr>
          <p:cNvPr id="233" name="Google Shape;233;p52"/>
          <p:cNvSpPr txBox="1"/>
          <p:nvPr/>
        </p:nvSpPr>
        <p:spPr>
          <a:xfrm>
            <a:off x="5326950" y="2411950"/>
            <a:ext cx="213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rPr>
              <a:t>Présentateurs</a:t>
            </a:r>
            <a:endParaRPr b="1">
              <a:solidFill>
                <a:srgbClr val="60B2A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234" name="Google Shape;234;p52"/>
          <p:cNvGrpSpPr/>
          <p:nvPr/>
        </p:nvGrpSpPr>
        <p:grpSpPr>
          <a:xfrm>
            <a:off x="6459500" y="2774020"/>
            <a:ext cx="1772400" cy="1176455"/>
            <a:chOff x="3729508" y="3847932"/>
            <a:chExt cx="1772400" cy="1176455"/>
          </a:xfrm>
        </p:grpSpPr>
        <p:sp>
          <p:nvSpPr>
            <p:cNvPr id="235" name="Google Shape;235;p52"/>
            <p:cNvSpPr txBox="1"/>
            <p:nvPr/>
          </p:nvSpPr>
          <p:spPr>
            <a:xfrm>
              <a:off x="3729508" y="4589988"/>
              <a:ext cx="1772400" cy="43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lang="fr" sz="900">
                  <a:latin typeface="Quicksand"/>
                  <a:ea typeface="Quicksand"/>
                  <a:cs typeface="Quicksand"/>
                  <a:sym typeface="Quicksand"/>
                </a:rPr>
                <a:t>Elena Mylonas</a:t>
              </a:r>
              <a:endParaRPr b="1" i="0" sz="9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i="1" lang="fr" sz="800">
                  <a:latin typeface="Quicksand"/>
                  <a:ea typeface="Quicksand"/>
                  <a:cs typeface="Quicksand"/>
                  <a:sym typeface="Quicksand"/>
                </a:rPr>
                <a:t>PhD en sciences de la vie</a:t>
              </a:r>
              <a:br>
                <a:rPr lang="fr" sz="900">
                  <a:latin typeface="Quicksand"/>
                  <a:ea typeface="Quicksand"/>
                  <a:cs typeface="Quicksand"/>
                  <a:sym typeface="Quicksand"/>
                </a:rPr>
              </a:br>
              <a:r>
                <a:rPr lang="fr" sz="900">
                  <a:latin typeface="Quicksand"/>
                  <a:ea typeface="Quicksand"/>
                  <a:cs typeface="Quicksand"/>
                  <a:sym typeface="Quicksand"/>
                </a:rPr>
                <a:t>Expert en données de santé</a:t>
              </a:r>
              <a:endParaRPr b="0" i="0" sz="900" u="none" cap="none" strike="noStrik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1" i="0" sz="900" u="none" cap="none" strike="noStrike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pic>
          <p:nvPicPr>
            <p:cNvPr id="236" name="Google Shape;236;p5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228662" y="3847932"/>
              <a:ext cx="774300" cy="774300"/>
            </a:xfrm>
            <a:prstGeom prst="ellipse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237" name="Google Shape;237;p52"/>
          <p:cNvSpPr txBox="1"/>
          <p:nvPr/>
        </p:nvSpPr>
        <p:spPr>
          <a:xfrm>
            <a:off x="1262850" y="3481625"/>
            <a:ext cx="2236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Basés à  </a:t>
            </a:r>
            <a:endParaRPr sz="160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60B2A2"/>
                </a:solidFill>
                <a:latin typeface="Quicksand"/>
                <a:ea typeface="Quicksand"/>
                <a:cs typeface="Quicksand"/>
                <a:sym typeface="Quicksand"/>
              </a:rPr>
              <a:t>Paris</a:t>
            </a:r>
            <a:endParaRPr b="1" sz="1600">
              <a:solidFill>
                <a:srgbClr val="60B2A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38" name="Google Shape;238;p5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6025" y="3570113"/>
            <a:ext cx="424349" cy="42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53"/>
          <p:cNvPicPr preferRelativeResize="0"/>
          <p:nvPr/>
        </p:nvPicPr>
        <p:blipFill rotWithShape="1">
          <a:blip r:embed="rId3">
            <a:alphaModFix/>
          </a:blip>
          <a:srcRect b="20253" l="8742" r="50765" t="13013"/>
          <a:stretch/>
        </p:blipFill>
        <p:spPr>
          <a:xfrm>
            <a:off x="7810951" y="1131955"/>
            <a:ext cx="707260" cy="695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7467" y="1362152"/>
            <a:ext cx="1714506" cy="38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100" y="1212333"/>
            <a:ext cx="828104" cy="83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25408" y="2558081"/>
            <a:ext cx="994019" cy="542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77515" y="2162320"/>
            <a:ext cx="1277997" cy="571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5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15642" y="2571740"/>
            <a:ext cx="729874" cy="77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5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27824" y="1277834"/>
            <a:ext cx="1401108" cy="617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5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280644" y="1131950"/>
            <a:ext cx="994019" cy="113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5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341880" y="4211657"/>
            <a:ext cx="1195136" cy="796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5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871699" y="2536251"/>
            <a:ext cx="780477" cy="780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53"/>
          <p:cNvPicPr preferRelativeResize="0"/>
          <p:nvPr/>
        </p:nvPicPr>
        <p:blipFill rotWithShape="1">
          <a:blip r:embed="rId13">
            <a:alphaModFix/>
          </a:blip>
          <a:srcRect b="36232" l="0" r="0" t="29097"/>
          <a:stretch/>
        </p:blipFill>
        <p:spPr>
          <a:xfrm>
            <a:off x="419307" y="3855892"/>
            <a:ext cx="1457136" cy="50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53"/>
          <p:cNvPicPr preferRelativeResize="0"/>
          <p:nvPr/>
        </p:nvPicPr>
        <p:blipFill rotWithShape="1">
          <a:blip r:embed="rId14">
            <a:alphaModFix/>
          </a:blip>
          <a:srcRect b="0" l="17950" r="17570" t="0"/>
          <a:stretch/>
        </p:blipFill>
        <p:spPr>
          <a:xfrm>
            <a:off x="3177525" y="4237883"/>
            <a:ext cx="1140400" cy="33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5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871700" y="3855888"/>
            <a:ext cx="1000200" cy="287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5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532200" y="2810250"/>
            <a:ext cx="1785725" cy="103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53"/>
          <p:cNvSpPr txBox="1"/>
          <p:nvPr>
            <p:ph type="title"/>
          </p:nvPr>
        </p:nvSpPr>
        <p:spPr>
          <a:xfrm>
            <a:off x="569150" y="124050"/>
            <a:ext cx="8094600" cy="4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Clients et soutiens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4"/>
          <p:cNvSpPr txBox="1"/>
          <p:nvPr>
            <p:ph type="title"/>
          </p:nvPr>
        </p:nvSpPr>
        <p:spPr>
          <a:xfrm>
            <a:off x="0" y="1529400"/>
            <a:ext cx="9144000" cy="208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II. Recherche et innovation en e-santé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5"/>
          <p:cNvSpPr txBox="1"/>
          <p:nvPr>
            <p:ph idx="2" type="body"/>
          </p:nvPr>
        </p:nvSpPr>
        <p:spPr>
          <a:xfrm>
            <a:off x="387900" y="85675"/>
            <a:ext cx="8520600" cy="5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Différents types de recherche</a:t>
            </a:r>
            <a:endParaRPr/>
          </a:p>
        </p:txBody>
      </p:sp>
      <p:pic>
        <p:nvPicPr>
          <p:cNvPr id="268" name="Google Shape;26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3825" y="988025"/>
            <a:ext cx="6028752" cy="342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6"/>
          <p:cNvSpPr txBox="1"/>
          <p:nvPr>
            <p:ph idx="2" type="body"/>
          </p:nvPr>
        </p:nvSpPr>
        <p:spPr>
          <a:xfrm>
            <a:off x="387900" y="85675"/>
            <a:ext cx="8520600" cy="5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Un exemple de recherche : les échantillons biologiques</a:t>
            </a:r>
            <a:endParaRPr/>
          </a:p>
        </p:txBody>
      </p:sp>
      <p:pic>
        <p:nvPicPr>
          <p:cNvPr id="274" name="Google Shape;27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29100"/>
            <a:ext cx="8839204" cy="3897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3763" y="852750"/>
            <a:ext cx="3916486" cy="382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57"/>
          <p:cNvSpPr txBox="1"/>
          <p:nvPr>
            <p:ph idx="2" type="body"/>
          </p:nvPr>
        </p:nvSpPr>
        <p:spPr>
          <a:xfrm>
            <a:off x="387900" y="85675"/>
            <a:ext cx="8520600" cy="5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De nombreux secteurs de recherche et d’innovation en e-santé</a:t>
            </a:r>
            <a:endParaRPr/>
          </a:p>
        </p:txBody>
      </p:sp>
      <p:sp>
        <p:nvSpPr>
          <p:cNvPr id="281" name="Google Shape;281;p57"/>
          <p:cNvSpPr txBox="1"/>
          <p:nvPr/>
        </p:nvSpPr>
        <p:spPr>
          <a:xfrm>
            <a:off x="3738525" y="4766200"/>
            <a:ext cx="4143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700">
                <a:latin typeface="Quicksand"/>
                <a:ea typeface="Quicksand"/>
                <a:cs typeface="Quicksand"/>
                <a:sym typeface="Quicksand"/>
              </a:rPr>
              <a:t>EY - How will you design information architecture to unlock the power of data? 2019</a:t>
            </a:r>
            <a:endParaRPr i="1" sz="7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82" name="Google Shape;282;p57"/>
          <p:cNvSpPr/>
          <p:nvPr/>
        </p:nvSpPr>
        <p:spPr>
          <a:xfrm>
            <a:off x="3579241" y="1968976"/>
            <a:ext cx="552600" cy="552600"/>
          </a:xfrm>
          <a:prstGeom prst="ellipse">
            <a:avLst/>
          </a:prstGeom>
          <a:noFill/>
          <a:ln cap="flat" cmpd="sng" w="28575">
            <a:solidFill>
              <a:srgbClr val="60B2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57"/>
          <p:cNvSpPr/>
          <p:nvPr/>
        </p:nvSpPr>
        <p:spPr>
          <a:xfrm>
            <a:off x="3268932" y="3272201"/>
            <a:ext cx="552600" cy="552600"/>
          </a:xfrm>
          <a:prstGeom prst="ellipse">
            <a:avLst/>
          </a:prstGeom>
          <a:noFill/>
          <a:ln cap="flat" cmpd="sng" w="28575">
            <a:solidFill>
              <a:srgbClr val="60B2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57"/>
          <p:cNvSpPr/>
          <p:nvPr/>
        </p:nvSpPr>
        <p:spPr>
          <a:xfrm>
            <a:off x="4088425" y="2349100"/>
            <a:ext cx="923100" cy="92310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5" name="Google Shape;285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475" y="2539338"/>
            <a:ext cx="1452100" cy="449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6" name="Google Shape;286;p57"/>
          <p:cNvCxnSpPr>
            <a:stCxn id="285" idx="3"/>
            <a:endCxn id="282" idx="2"/>
          </p:cNvCxnSpPr>
          <p:nvPr/>
        </p:nvCxnSpPr>
        <p:spPr>
          <a:xfrm flipH="1" rot="10800000">
            <a:off x="1959575" y="2245313"/>
            <a:ext cx="1619700" cy="519000"/>
          </a:xfrm>
          <a:prstGeom prst="straightConnector1">
            <a:avLst/>
          </a:prstGeom>
          <a:noFill/>
          <a:ln cap="flat" cmpd="sng" w="19050">
            <a:solidFill>
              <a:srgbClr val="87CDA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7" name="Google Shape;287;p57"/>
          <p:cNvCxnSpPr>
            <a:stCxn id="285" idx="3"/>
            <a:endCxn id="283" idx="2"/>
          </p:cNvCxnSpPr>
          <p:nvPr/>
        </p:nvCxnSpPr>
        <p:spPr>
          <a:xfrm>
            <a:off x="1959575" y="2764313"/>
            <a:ext cx="1309500" cy="784200"/>
          </a:xfrm>
          <a:prstGeom prst="straightConnector1">
            <a:avLst/>
          </a:prstGeom>
          <a:noFill/>
          <a:ln cap="flat" cmpd="sng" w="19050">
            <a:solidFill>
              <a:srgbClr val="87CDA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8" name="Google Shape;288;p57"/>
          <p:cNvSpPr/>
          <p:nvPr/>
        </p:nvSpPr>
        <p:spPr>
          <a:xfrm>
            <a:off x="5146011" y="2697431"/>
            <a:ext cx="552600" cy="552600"/>
          </a:xfrm>
          <a:prstGeom prst="ellipse">
            <a:avLst/>
          </a:prstGeom>
          <a:noFill/>
          <a:ln cap="flat" cmpd="sng" w="28575">
            <a:solidFill>
              <a:srgbClr val="60B2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9" name="Google Shape;289;p57"/>
          <p:cNvCxnSpPr>
            <a:stCxn id="285" idx="3"/>
            <a:endCxn id="288" idx="2"/>
          </p:cNvCxnSpPr>
          <p:nvPr/>
        </p:nvCxnSpPr>
        <p:spPr>
          <a:xfrm>
            <a:off x="1959575" y="2764313"/>
            <a:ext cx="3186300" cy="209400"/>
          </a:xfrm>
          <a:prstGeom prst="straightConnector1">
            <a:avLst/>
          </a:prstGeom>
          <a:noFill/>
          <a:ln cap="flat" cmpd="sng" w="19050">
            <a:solidFill>
              <a:srgbClr val="87CDA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